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13C44D-E5DE-40DB-8B01-542C06B394B7}" type="datetimeFigureOut">
              <a:rPr lang="ru-RU" smtClean="0"/>
              <a:t>28.09.2014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0B2C1C-3846-4AB9-B827-67F50997BF2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garantf1://12077508.0/" TargetMode="External"/><Relationship Id="rId3" Type="http://schemas.openxmlformats.org/officeDocument/2006/relationships/hyperlink" Target="garantf1://10064072.0/" TargetMode="External"/><Relationship Id="rId7" Type="http://schemas.openxmlformats.org/officeDocument/2006/relationships/hyperlink" Target="garantf1://2440422.0/" TargetMode="External"/><Relationship Id="rId2" Type="http://schemas.openxmlformats.org/officeDocument/2006/relationships/hyperlink" Target="garantf1://10003000.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garantf1://70191362.0/" TargetMode="External"/><Relationship Id="rId5" Type="http://schemas.openxmlformats.org/officeDocument/2006/relationships/hyperlink" Target="garantf1://79146.0/" TargetMode="External"/><Relationship Id="rId10" Type="http://schemas.openxmlformats.org/officeDocument/2006/relationships/hyperlink" Target="garantf1://70142628.0/" TargetMode="External"/><Relationship Id="rId4" Type="http://schemas.openxmlformats.org/officeDocument/2006/relationships/hyperlink" Target="garantf1://10005807.0/" TargetMode="External"/><Relationship Id="rId9" Type="http://schemas.openxmlformats.org/officeDocument/2006/relationships/hyperlink" Target="garantf1://70083566.100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ediators.ru/rus/course/school/articles/text1#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Законодательная основа школьных служб медиации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81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РФ:  </a:t>
            </a:r>
            <a:r>
              <a:rPr lang="ru-RU" dirty="0" smtClean="0"/>
              <a:t>закон </a:t>
            </a:r>
            <a:r>
              <a:rPr lang="ru-RU" dirty="0"/>
              <a:t>N ФЗ-273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«</a:t>
            </a:r>
            <a:r>
              <a:rPr lang="ru-RU" dirty="0"/>
              <a:t>Школьная служба примирения» и «Комиссия по урегулированию споров между участниками образовательных отношений» должны быть разными структурными подразделениями образовательного учреждения.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По </a:t>
            </a:r>
            <a:r>
              <a:rPr lang="ru-RU" dirty="0"/>
              <a:t>некоторым типам конфликтов они могут взаимодействовать, сотрудничать и дополнять друг друга с учетом различия их целей, методов работы и зон компетенции, и это должно быть зафиксировано локальными актами образовательного учреждения.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544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РФ:  </a:t>
            </a:r>
            <a:r>
              <a:rPr lang="ru-RU" dirty="0" smtClean="0"/>
              <a:t>закон </a:t>
            </a:r>
            <a:r>
              <a:rPr lang="ru-RU" dirty="0"/>
              <a:t>N ФЗ-273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Пункт 2 статьи 45 закона N ФЗ-273 </a:t>
            </a:r>
            <a:r>
              <a:rPr lang="ru-RU" dirty="0" smtClean="0"/>
              <a:t>определяет </a:t>
            </a:r>
            <a:r>
              <a:rPr lang="ru-RU" dirty="0"/>
              <a:t>цель </a:t>
            </a:r>
            <a:r>
              <a:rPr lang="ru-RU" b="1" dirty="0"/>
              <a:t>Комиссии по урегулированию споров между участниками образовательных отношений </a:t>
            </a:r>
            <a:r>
              <a:rPr lang="ru-RU" dirty="0"/>
              <a:t>как «урегулирование разногласий между участниками образовательных отношений по вопросам реализации права на образование, в том числе в случаях возникновения конфликта </a:t>
            </a:r>
            <a:r>
              <a:rPr lang="ru-RU" dirty="0" smtClean="0"/>
              <a:t>интересов</a:t>
            </a:r>
            <a:r>
              <a:rPr lang="ru-RU" dirty="0"/>
              <a:t> педагогического работника, применения локальных нормативных актов, обжалования решений о применении к обучающимся дисциплинарного взыскания».</a:t>
            </a:r>
          </a:p>
          <a:p>
            <a:r>
              <a:rPr lang="ru-RU" b="1" dirty="0"/>
              <a:t>Школьная служба примирения </a:t>
            </a:r>
            <a:r>
              <a:rPr lang="ru-RU" dirty="0"/>
              <a:t>обычно работает с другими видами конфликтов: </a:t>
            </a:r>
            <a:r>
              <a:rPr lang="ru-RU" dirty="0" smtClean="0"/>
              <a:t>решает </a:t>
            </a:r>
            <a:r>
              <a:rPr lang="ru-RU" dirty="0"/>
              <a:t>споры и конфликты между обучающимися, между обучающимися и педагогами, педагогами и родителями, а также работает с правонарушителем и жертвой по криминальным ситуациям (кражи, драки, порча имущества и т.п., в том числе по делам, передаваемым на рассмотрение в </a:t>
            </a:r>
            <a:r>
              <a:rPr lang="ru-RU" dirty="0" err="1"/>
              <a:t>КДНиЗП</a:t>
            </a:r>
            <a:r>
              <a:rPr lang="ru-RU" dirty="0"/>
              <a:t>). Кроме того, она может работать с ситуациями травли, </a:t>
            </a:r>
            <a:r>
              <a:rPr lang="ru-RU" dirty="0" err="1"/>
              <a:t>буллинга</a:t>
            </a:r>
            <a:r>
              <a:rPr lang="ru-RU" dirty="0"/>
              <a:t>, групповых конфликтов обучающихся, межэтнических конфликтов и т.д.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87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РФ:  </a:t>
            </a:r>
            <a:r>
              <a:rPr lang="ru-RU" dirty="0" smtClean="0"/>
              <a:t>закон </a:t>
            </a:r>
            <a:r>
              <a:rPr lang="ru-RU" dirty="0"/>
              <a:t>N ФЗ-273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Пункт 4 статьи 45 </a:t>
            </a:r>
            <a:r>
              <a:rPr lang="ru-RU" dirty="0" smtClean="0"/>
              <a:t>определяет</a:t>
            </a:r>
            <a:r>
              <a:rPr lang="ru-RU" dirty="0"/>
              <a:t>, что решение Комиссии по урегулированию споров между участниками образовательных отношений «является обязательным для всех участников образовательных отношений в организации, осуществляющей образовательную деятельность, и подлежит исполнению в сроки, предусмотренные указанным решением».</a:t>
            </a:r>
          </a:p>
          <a:p>
            <a:r>
              <a:rPr lang="ru-RU" dirty="0"/>
              <a:t>В школьных службах примирения используется восстановительная медиация (и другие восстановительные </a:t>
            </a:r>
            <a:r>
              <a:rPr lang="ru-RU" dirty="0" smtClean="0"/>
              <a:t>практики), </a:t>
            </a:r>
            <a:r>
              <a:rPr lang="ru-RU" dirty="0"/>
              <a:t>основным принципом которой является выработка решения самими сторонами конфликта (а не специалистами из службы примирения). Данный принцип ответственности зафиксирован в частности в «Стандартах </a:t>
            </a:r>
            <a:r>
              <a:rPr lang="ru-RU" dirty="0" smtClean="0"/>
              <a:t>восстановительной </a:t>
            </a:r>
            <a:r>
              <a:rPr lang="ru-RU" dirty="0"/>
              <a:t>медиации» и других относящихся к медиации стандартах.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97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РФ:  </a:t>
            </a:r>
            <a:r>
              <a:rPr lang="ru-RU" dirty="0" smtClean="0"/>
              <a:t>закон </a:t>
            </a:r>
            <a:r>
              <a:rPr lang="ru-RU" dirty="0"/>
              <a:t>N ФЗ-273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В законе </a:t>
            </a:r>
            <a:r>
              <a:rPr lang="ru-RU" dirty="0" smtClean="0"/>
              <a:t>остается </a:t>
            </a:r>
            <a:r>
              <a:rPr lang="ru-RU" dirty="0"/>
              <a:t>не </a:t>
            </a:r>
            <a:r>
              <a:rPr lang="ru-RU" dirty="0" smtClean="0"/>
              <a:t>уточненным вопрос </a:t>
            </a:r>
            <a:r>
              <a:rPr lang="ru-RU" dirty="0"/>
              <a:t>о соблюдении </a:t>
            </a:r>
            <a:r>
              <a:rPr lang="ru-RU" b="1" dirty="0"/>
              <a:t>конфиденциальности и добровольности </a:t>
            </a:r>
            <a:r>
              <a:rPr lang="ru-RU" dirty="0"/>
              <a:t>в деятельности «Комиссии по урегулированию споров между участниками образовательных отношений», которые также являются базовыми принципами в медиации. </a:t>
            </a:r>
            <a:r>
              <a:rPr lang="ru-RU" dirty="0" smtClean="0"/>
              <a:t>Четко обозначенных принципов деятельности «Комиссии</a:t>
            </a:r>
            <a:r>
              <a:rPr lang="ru-RU" dirty="0"/>
              <a:t>» </a:t>
            </a:r>
            <a:r>
              <a:rPr lang="ru-RU" dirty="0" smtClean="0"/>
              <a:t> пока нет. Возможно, что  </a:t>
            </a:r>
            <a:r>
              <a:rPr lang="ru-RU" dirty="0"/>
              <a:t>«Комиссии» обяжут проводить расследование обстоятельств дела и доказательство вины. Поэтому в случае проведения медиации в «Комиссиях», есть риск нарушения данных принципов, если этот вопрос не будет урегулирован на уровне локальных актов образовательного </a:t>
            </a:r>
            <a:r>
              <a:rPr lang="ru-RU" dirty="0" smtClean="0"/>
              <a:t>учреждения.</a:t>
            </a:r>
            <a:endParaRPr lang="ru-RU" dirty="0"/>
          </a:p>
          <a:p>
            <a:r>
              <a:rPr lang="ru-RU" dirty="0"/>
              <a:t>В Школьных службах примирения принципы конфиденциальности и добровольности являются обязательными, и регулируется </a:t>
            </a:r>
            <a:r>
              <a:rPr lang="ru-RU" dirty="0" smtClean="0"/>
              <a:t>«</a:t>
            </a:r>
            <a:r>
              <a:rPr lang="ru-RU" dirty="0"/>
              <a:t>Положением о школьной службе примирения», издаваемого как локальный акт образовательного </a:t>
            </a:r>
            <a:r>
              <a:rPr lang="ru-RU" dirty="0" smtClean="0"/>
              <a:t>учреждения. </a:t>
            </a:r>
            <a:r>
              <a:rPr lang="ru-RU" dirty="0"/>
              <a:t>Служба примирения может провести медиацию только при условии, что обидчик признает свою вину или как минимум свое участие в ситуации, и не занимается расследованием и доказательством степени виновности.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400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Если рассматривать деятельность службы примирения как элемент образовательного процесса, то служба может способствовать выполнению Федерального государственного образовательного </a:t>
            </a:r>
            <a:r>
              <a:rPr lang="ru-RU" dirty="0" smtClean="0"/>
              <a:t>стандарта </a:t>
            </a:r>
            <a:r>
              <a:rPr lang="ru-RU" dirty="0"/>
              <a:t>основного общего образования, утвержденный приказом № 1897 Министерства образования и науки Российской Федерации от 17 декабря 2010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623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ФГОС</a:t>
            </a:r>
            <a:r>
              <a:rPr lang="ru-RU" dirty="0"/>
              <a:t> ориентирован на «становление личностных характеристик выпускника («портрет выпускника основной школы»):</a:t>
            </a:r>
          </a:p>
          <a:p>
            <a:pPr marL="0" indent="0" algn="ctr">
              <a:buNone/>
            </a:pPr>
            <a:r>
              <a:rPr lang="ru-RU" i="1" dirty="0"/>
              <a:t>(…) как уважающего других людей, умеющего вести конструктивный диалог, достигать взаимопонимания, сотрудничать для достижения общих результатов».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40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Личностные </a:t>
            </a:r>
            <a:r>
              <a:rPr lang="ru-RU" dirty="0"/>
              <a:t>результаты освоения основной образовательной программы основного общего образования должны отражать (…):</a:t>
            </a:r>
          </a:p>
          <a:p>
            <a:pPr marL="0" indent="0">
              <a:buNone/>
            </a:pPr>
            <a:r>
              <a:rPr lang="ru-RU" i="1" dirty="0"/>
              <a:t>«4) формирование осознанного, уважительного и доброжелательного отношения к другому человеку, его мнению, мировоззрению, культуре, языку, вере, гражданской позиции (…); готовности и способности вести диалог с другими людьми и достигать в </a:t>
            </a:r>
            <a:r>
              <a:rPr lang="ru-RU" i="1" dirty="0" err="1"/>
              <a:t>нѐм</a:t>
            </a:r>
            <a:r>
              <a:rPr lang="ru-RU" i="1" dirty="0"/>
              <a:t> взаимопонимания;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5) освоение социальных норм, правил поведения, ролей и форм социальной жизни в группах и сообществах, включая взрослые и социальные сообщества; участие в школьном самоуправлении и общественной жизни в пределах возрастных компетенций с </a:t>
            </a:r>
            <a:r>
              <a:rPr lang="ru-RU" i="1" dirty="0" err="1"/>
              <a:t>учѐтом</a:t>
            </a:r>
            <a:r>
              <a:rPr lang="ru-RU" i="1" dirty="0"/>
              <a:t> региональных, этнокультурных, социальных и экономических особенностей;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6) развитие морального сознания и компетентности в решении моральных проблем на основе личностного выбора, формирование нравственных чувств и нравственного поведения, осознанного и ответственного отношения к собственным поступкам;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7) формирование коммуникативной компетентности в общении и сотрудничестве со сверстниками, детьми старшего и младшего возраста, взрослыми в процессе образовательной, общественно полезной, учебно-исследовательской, творческой и других видов деятельности</a:t>
            </a:r>
            <a:r>
              <a:rPr lang="ru-RU" i="1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741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Юридические аспекты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92500"/>
          </a:bodyPr>
          <a:lstStyle/>
          <a:p>
            <a:r>
              <a:rPr lang="ru-RU" dirty="0"/>
              <a:t>Служба примирения может работать с правонарушениями несовершеннолетних и проводить восстановительные </a:t>
            </a:r>
            <a:r>
              <a:rPr lang="ru-RU" dirty="0" smtClean="0"/>
              <a:t>программы. </a:t>
            </a:r>
            <a:r>
              <a:rPr lang="ru-RU" dirty="0"/>
              <a:t>Помимо важных для участников психологических и гуманитарных результатов (примирение, восстановление отношений, восстановление справедливости и пр.), могут быть и юридические </a:t>
            </a:r>
            <a:r>
              <a:rPr lang="ru-RU" dirty="0" smtClean="0"/>
              <a:t>последствия: </a:t>
            </a:r>
            <a:r>
              <a:rPr lang="ru-RU" dirty="0" err="1"/>
              <a:t>КДНиЗП</a:t>
            </a:r>
            <a:r>
              <a:rPr lang="ru-RU" dirty="0"/>
              <a:t> и суд могут принять во внимание примирение сторон и заглаживание обидчиком причиненного жертве вреда, учесть это при вынесении решения.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007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Юридические аспекты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статье 76 УК РФ указывается: «лицо, впервые совершившее преступление небольшой или средней тяжести, может быть освобождено от уголовной ответственности, если оно примирилось с потерпевшим и загладило причиненный потерпевшему вред». То есть примирительный договор дает суду основание для прекращения дела (но не обязывает суд его прекратить, оставляя это на усмотрение судьи).</a:t>
            </a:r>
          </a:p>
          <a:p>
            <a:r>
              <a:rPr lang="ru-RU" dirty="0" smtClean="0"/>
              <a:t>Статья </a:t>
            </a:r>
            <a:r>
              <a:rPr lang="ru-RU" dirty="0"/>
              <a:t>61 УК РФ рассматривает добровольное возмещение имущественного ущерба и морального вреда, причиненных в результате преступления, иные действия, направленные на заглаживание вреда, причиненного потерпевшему в качестве обстоятельства, смягчающего наказание.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706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Юридические аспекты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на основании Федерального Закона N 120 с подростками, совершившими общественно-опасные деяния, должна проводиться индивидуальная профилактическая работа.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 </a:t>
            </a:r>
            <a:r>
              <a:rPr lang="ru-RU" dirty="0"/>
              <a:t>эту работу может входить участие несовершеннолетнего в восстановительной медиации или в других восстановительных программах (круги сообщества, семейные конференции).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573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Деятельность медиаторов в России регулируется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ФЗ </a:t>
            </a:r>
            <a:r>
              <a:rPr lang="ru-RU" dirty="0"/>
              <a:t>№193-ФЗ «Об альтернативной процедуре урегулирования споров с участием посредника (процедуре медиации)» от </a:t>
            </a:r>
            <a:r>
              <a:rPr lang="ru-RU" dirty="0" smtClean="0"/>
              <a:t>27.07.2010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98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Всероссийские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Концепция долгосрочного социально-экономического развития Российской Федерации на период до 2020 </a:t>
            </a:r>
            <a:r>
              <a:rPr lang="ru-RU" dirty="0" smtClean="0"/>
              <a:t>года (</a:t>
            </a:r>
            <a:r>
              <a:rPr lang="ru-RU" dirty="0" err="1" smtClean="0"/>
              <a:t>утвеждена</a:t>
            </a:r>
            <a:r>
              <a:rPr lang="ru-RU" dirty="0" smtClean="0"/>
              <a:t> </a:t>
            </a:r>
            <a:r>
              <a:rPr lang="ru-RU" dirty="0"/>
              <a:t>распоряжением Правительства РФ от 17 ноября 2008 г. N 1662-р (действующая редакция от 08.08.2009 N 1121-р)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Приоритетным </a:t>
            </a:r>
            <a:r>
              <a:rPr lang="ru-RU" dirty="0"/>
              <a:t>направлением развития социальных институтов и социальной политики государства является</a:t>
            </a:r>
          </a:p>
          <a:p>
            <a:pPr marL="0" indent="0" algn="ctr">
              <a:buNone/>
            </a:pPr>
            <a:r>
              <a:rPr lang="ru-RU" i="1" dirty="0"/>
              <a:t>«формирование и развитие механизмов восстановительного правосудия, (…) реабилитационное насыщение приговоров судов, в части реализации принудительных мер воспитательного воздействия, реализация технологий восстановительного правосудия и проведения примирительных процедур».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21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Всероссийские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01 июня 2012 года </a:t>
            </a:r>
            <a:r>
              <a:rPr lang="ru-RU" dirty="0" smtClean="0"/>
              <a:t>принята </a:t>
            </a:r>
            <a:r>
              <a:rPr lang="ru-RU" dirty="0"/>
              <a:t>Национальная стратегия действий в интересах детей на 2012 – 2017 </a:t>
            </a:r>
            <a:r>
              <a:rPr lang="ru-RU" dirty="0" smtClean="0"/>
              <a:t>годы, </a:t>
            </a:r>
            <a:r>
              <a:rPr lang="ru-RU" dirty="0"/>
              <a:t>которая определила ряд мер, имеющих отношение к восстановительному правосудию и службам </a:t>
            </a:r>
            <a:r>
              <a:rPr lang="ru-RU" dirty="0" smtClean="0"/>
              <a:t>примирения:</a:t>
            </a:r>
            <a:endParaRPr lang="ru-RU" dirty="0"/>
          </a:p>
          <a:p>
            <a:r>
              <a:rPr lang="ru-RU" dirty="0"/>
              <a:t>- (…) приоритет восстановительного подхода и мер воспитательного воздействия; наличие системы специализированных вспомогательных служб (в том числе служб примирения);</a:t>
            </a:r>
          </a:p>
          <a:p>
            <a:r>
              <a:rPr lang="ru-RU" dirty="0"/>
              <a:t>- развитие сети служб примирения в целях реализации восстановительного правосудия;</a:t>
            </a:r>
          </a:p>
          <a:p>
            <a:r>
              <a:rPr lang="ru-RU" dirty="0"/>
              <a:t>- организация школьных служб примирения, нацеленных на разрешение конфликтов в образовательных учреждениях, профилактику правонарушений детей и подростков, улучшение отношений в образовательном учреждении;</a:t>
            </a:r>
          </a:p>
          <a:p>
            <a:r>
              <a:rPr lang="ru-RU" dirty="0"/>
              <a:t>- внедрение технологий восстановительного подхода, реализация примирительных программ и применение механизмов возмещения ребенком-правонарушителем ущерба потерпевшему, а также проведение социальной, психологической и иной реабилитационной работы с жертвами преступлений, оказание воспитательного воздействия на несовершеннолетних правонарушителей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3579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Всероссийские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Во исполнение «Национальной стратегии…» Правительством РФ </a:t>
            </a:r>
            <a:r>
              <a:rPr lang="ru-RU" dirty="0" smtClean="0"/>
              <a:t>разработан </a:t>
            </a:r>
            <a:r>
              <a:rPr lang="ru-RU" dirty="0"/>
              <a:t>План первоочередных мероприятий до 2014 года по реализации важнейших положений Национальной стратегии действий в интересах детей на 2012 – 2017 годы, в разделе V «Создание системы защиты и обеспечения прав и интересов детей и дружественного к ребенку правосудия» которого указывается:</a:t>
            </a:r>
          </a:p>
          <a:p>
            <a:r>
              <a:rPr lang="ru-RU" i="1" dirty="0"/>
              <a:t>«59. разработка программы восстановительного правосудия в отношении детей, совершивших общественно опасные деяния, но не достигших возраста, с которого наступает уголовная ответственность;</a:t>
            </a:r>
            <a:endParaRPr lang="ru-RU" dirty="0"/>
          </a:p>
          <a:p>
            <a:r>
              <a:rPr lang="ru-RU" i="1" dirty="0"/>
              <a:t>62. Развитие сети служб медиации в целях реализации восстановительного правосудия;</a:t>
            </a:r>
            <a:endParaRPr lang="ru-RU" dirty="0"/>
          </a:p>
          <a:p>
            <a:r>
              <a:rPr lang="ru-RU" i="1" dirty="0"/>
              <a:t>64. Организация служб школьной медиации в образовательных учреждениях»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528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Всероссийские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На </a:t>
            </a:r>
            <a:r>
              <a:rPr lang="ru-RU" dirty="0"/>
              <a:t>основании «Национальной стратегии…» и «Плана первоочередных мероприятий…» регионы разрабатывают свои региональные стратегии и планы действий в интересах детей.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95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Нормативная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40060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chemeClr val="tx1"/>
                </a:solidFill>
                <a:hlinkClick r:id="rId2"/>
              </a:rPr>
              <a:t>Конституция</a:t>
            </a:r>
            <a:r>
              <a:rPr lang="ru-RU" dirty="0">
                <a:solidFill>
                  <a:schemeClr val="tx1"/>
                </a:solidFill>
              </a:rPr>
              <a:t> Российской Федерации;</a:t>
            </a:r>
          </a:p>
          <a:p>
            <a:r>
              <a:rPr lang="ru-RU" dirty="0">
                <a:solidFill>
                  <a:schemeClr val="tx1"/>
                </a:solidFill>
                <a:hlinkClick r:id="rId3"/>
              </a:rPr>
              <a:t>Гражданский кодекс</a:t>
            </a:r>
            <a:r>
              <a:rPr lang="ru-RU" dirty="0">
                <a:solidFill>
                  <a:schemeClr val="tx1"/>
                </a:solidFill>
              </a:rPr>
              <a:t> Российской Федерации;</a:t>
            </a:r>
          </a:p>
          <a:p>
            <a:r>
              <a:rPr lang="ru-RU" dirty="0">
                <a:solidFill>
                  <a:schemeClr val="tx1"/>
                </a:solidFill>
                <a:hlinkClick r:id="rId4"/>
              </a:rPr>
              <a:t>Семейный кодекс</a:t>
            </a:r>
            <a:r>
              <a:rPr lang="ru-RU" dirty="0">
                <a:solidFill>
                  <a:schemeClr val="tx1"/>
                </a:solidFill>
              </a:rPr>
              <a:t> Российской Федерации;</a:t>
            </a:r>
          </a:p>
          <a:p>
            <a:r>
              <a:rPr lang="ru-RU" dirty="0">
                <a:solidFill>
                  <a:schemeClr val="tx1"/>
                </a:solidFill>
                <a:hlinkClick r:id="rId5"/>
              </a:rPr>
              <a:t>Федеральный закон</a:t>
            </a:r>
            <a:r>
              <a:rPr lang="ru-RU" dirty="0">
                <a:solidFill>
                  <a:schemeClr val="tx1"/>
                </a:solidFill>
              </a:rPr>
              <a:t> от 24 июля 1998 г. N 124-ФЗ "Об основных гарантиях прав ребенка в Российской Федерации";</a:t>
            </a:r>
          </a:p>
          <a:p>
            <a:r>
              <a:rPr lang="ru-RU" dirty="0">
                <a:solidFill>
                  <a:schemeClr val="tx1"/>
                </a:solidFill>
                <a:hlinkClick r:id="rId6"/>
              </a:rPr>
              <a:t>Федеральный закон</a:t>
            </a:r>
            <a:r>
              <a:rPr lang="ru-RU" dirty="0">
                <a:solidFill>
                  <a:schemeClr val="tx1"/>
                </a:solidFill>
              </a:rPr>
              <a:t> от 29 декабря 2012 г. N 273-ФЗ "Об образовании в Российской Федерации";</a:t>
            </a:r>
          </a:p>
          <a:p>
            <a:r>
              <a:rPr lang="ru-RU" dirty="0">
                <a:solidFill>
                  <a:schemeClr val="tx1"/>
                </a:solidFill>
                <a:hlinkClick r:id="rId7"/>
              </a:rPr>
              <a:t>Конвенция</a:t>
            </a:r>
            <a:r>
              <a:rPr lang="ru-RU" dirty="0">
                <a:solidFill>
                  <a:schemeClr val="tx1"/>
                </a:solidFill>
              </a:rPr>
              <a:t> о правах ребенка;</a:t>
            </a:r>
          </a:p>
          <a:p>
            <a:r>
              <a:rPr lang="ru-RU" dirty="0">
                <a:solidFill>
                  <a:schemeClr val="tx1"/>
                </a:solidFill>
              </a:rPr>
              <a:t>Конвенции о защите прав детей и сотрудничестве, заключенные в г. Гааге, 1980, 1996, 2007 годов;</a:t>
            </a:r>
          </a:p>
          <a:p>
            <a:r>
              <a:rPr lang="ru-RU" dirty="0">
                <a:solidFill>
                  <a:schemeClr val="tx1"/>
                </a:solidFill>
                <a:hlinkClick r:id="rId8"/>
              </a:rPr>
              <a:t>Федеральный закон</a:t>
            </a:r>
            <a:r>
              <a:rPr lang="ru-RU" dirty="0">
                <a:solidFill>
                  <a:schemeClr val="tx1"/>
                </a:solidFill>
              </a:rPr>
              <a:t> от 27 июля 2010 г. N 193-ФЗ "Об альтернативной процедуре урегулирования споров с участием посредника (процедуре медиации</a:t>
            </a:r>
            <a:r>
              <a:rPr lang="ru-RU" dirty="0" smtClean="0">
                <a:solidFill>
                  <a:schemeClr val="tx1"/>
                </a:solidFill>
              </a:rPr>
              <a:t>)";</a:t>
            </a:r>
          </a:p>
          <a:p>
            <a:r>
              <a:rPr lang="ru-RU" dirty="0" smtClean="0">
                <a:solidFill>
                  <a:schemeClr val="tx1"/>
                </a:solidFill>
                <a:hlinkClick r:id="rId9"/>
              </a:rPr>
              <a:t>Национальная стратеги</a:t>
            </a:r>
            <a:r>
              <a:rPr lang="ru-RU" dirty="0" smtClean="0">
                <a:solidFill>
                  <a:schemeClr val="tx1"/>
                </a:solidFill>
              </a:rPr>
              <a:t>я </a:t>
            </a:r>
            <a:r>
              <a:rPr lang="ru-RU" dirty="0">
                <a:solidFill>
                  <a:schemeClr val="tx1"/>
                </a:solidFill>
              </a:rPr>
              <a:t>действий в интересах детей на 2012 - 2017 годы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План </a:t>
            </a:r>
            <a:r>
              <a:rPr lang="ru-RU" dirty="0">
                <a:solidFill>
                  <a:schemeClr val="tx1"/>
                </a:solidFill>
              </a:rPr>
              <a:t>первоочередных мероприятий до 2014 года по реализации </a:t>
            </a:r>
            <a:r>
              <a:rPr lang="ru-RU" dirty="0" smtClean="0">
                <a:solidFill>
                  <a:schemeClr val="tx1"/>
                </a:solidFill>
                <a:hlinkClick r:id="rId9"/>
              </a:rPr>
              <a:t>Национальной </a:t>
            </a:r>
            <a:r>
              <a:rPr lang="ru-RU" dirty="0">
                <a:solidFill>
                  <a:schemeClr val="tx1"/>
                </a:solidFill>
                <a:hlinkClick r:id="rId9"/>
              </a:rPr>
              <a:t>стратегии</a:t>
            </a:r>
            <a:r>
              <a:rPr lang="ru-RU" dirty="0">
                <a:solidFill>
                  <a:schemeClr val="tx1"/>
                </a:solidFill>
              </a:rPr>
              <a:t> действий в интересах детей на 2012 - 2017 годы, утвержденного </a:t>
            </a:r>
            <a:r>
              <a:rPr lang="ru-RU" dirty="0">
                <a:solidFill>
                  <a:schemeClr val="tx1"/>
                </a:solidFill>
                <a:hlinkClick r:id="rId10"/>
              </a:rPr>
              <a:t>распоряжением</a:t>
            </a:r>
            <a:r>
              <a:rPr lang="ru-RU" dirty="0">
                <a:solidFill>
                  <a:schemeClr val="tx1"/>
                </a:solidFill>
              </a:rPr>
              <a:t> Правительства Российской Федерации от 15 октября 2012 г. N </a:t>
            </a:r>
            <a:r>
              <a:rPr lang="ru-RU" dirty="0" smtClean="0">
                <a:solidFill>
                  <a:schemeClr val="tx1"/>
                </a:solidFill>
              </a:rPr>
              <a:t>1916-р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Локальные документы</a:t>
            </a:r>
          </a:p>
        </p:txBody>
      </p:sp>
    </p:spTree>
    <p:extLst>
      <p:ext uri="{BB962C8B-B14F-4D97-AF65-F5344CB8AC3E}">
        <p14:creationId xmlns:p14="http://schemas.microsoft.com/office/powerpoint/2010/main" val="365800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</a:t>
            </a:r>
            <a:r>
              <a:rPr lang="ru-RU" dirty="0" smtClean="0"/>
              <a:t>огласно </a:t>
            </a:r>
            <a:r>
              <a:rPr lang="ru-RU" dirty="0"/>
              <a:t>пункту 2 «настоящим Федеральным законом регулируются отношения, связанные с применением процедуры медиации к спорам, возникающим из гражданских правоотношений, в том числе в связи с осуществлением предпринимательской и иной экономической деятельности, а также спорам, возникающим из трудовых правоотношений и семейных правоотношений».</a:t>
            </a:r>
          </a:p>
          <a:p>
            <a:r>
              <a:rPr lang="ru-RU" dirty="0" smtClean="0"/>
              <a:t>Федеральный </a:t>
            </a:r>
            <a:r>
              <a:rPr lang="ru-RU" dirty="0"/>
              <a:t>закон от 27 июля 2010 г. №193-ФЗ не регулирует медиацию в школе (если медиатор в школе не будет работать со спорами, возникающим из гражданских, в том числе трудовых и семейных правоотношений). </a:t>
            </a:r>
            <a:endParaRPr lang="ru-RU" dirty="0" smtClean="0"/>
          </a:p>
          <a:p>
            <a:r>
              <a:rPr lang="ru-RU" dirty="0" smtClean="0"/>
              <a:t>Закон не </a:t>
            </a:r>
            <a:r>
              <a:rPr lang="ru-RU" dirty="0"/>
              <a:t>распространяется на повседневную деятельность школьных служб примирения и не запрещает проводить в них </a:t>
            </a:r>
            <a:r>
              <a:rPr lang="ru-RU" dirty="0" smtClean="0"/>
              <a:t>медиацию.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080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Деятельность медиаторов в России регулируется </a:t>
            </a:r>
            <a:r>
              <a:rPr lang="ru-RU" dirty="0" smtClean="0"/>
              <a:t>ФЗ </a:t>
            </a:r>
            <a:r>
              <a:rPr lang="ru-RU" dirty="0"/>
              <a:t>№193-ФЗ «Об альтернативной процедуре урегулирования споров с участием посредника (процедуре медиации)» от 27.07.2010. Однако надо обратить внимание, что согласно пункту 2 «настоящим Федеральным законом регулируются отношения, связанные с применением процедуры медиации к спорам, возникающим из гражданских правоотношений, в том числе в связи с осуществлением предпринимательской и иной экономической деятельности, а также спорам, возникающим из трудовых правоотношений и семейных правоотношений».</a:t>
            </a:r>
          </a:p>
          <a:p>
            <a:r>
              <a:rPr lang="ru-RU" dirty="0"/>
              <a:t>Это означает, что Федеральный закон от 27 июля 2010 г. №193-ФЗ не регулирует медиацию в школе (если медиатор в школе не будет работать со спорами, возникающим из гражданских, в том числе трудовых и семейных правоотношений). Член Независимого экспертно-правового совета, профессор кафедры Судебной власти и организации правосудия НИУ «Высшая школа экономики», федеральный судья в отставке, заслуженный юрист РСФСР С. А. Пашин провел экспертизу данного закона и показал, что он не распространяется на повседневную деятельность школьных служб примирения и не запрещает проводить в них медиацию</a:t>
            </a:r>
            <a:r>
              <a:rPr lang="ru-RU" u="sng" baseline="30000" dirty="0">
                <a:hlinkClick r:id="rId2"/>
              </a:rPr>
              <a:t>4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08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С 1 сентября 2013 года начинает </a:t>
            </a:r>
            <a:r>
              <a:rPr lang="ru-RU" dirty="0" smtClean="0"/>
              <a:t>действовать</a:t>
            </a:r>
            <a:r>
              <a:rPr lang="ru-RU" dirty="0"/>
              <a:t> новый </a:t>
            </a:r>
            <a:r>
              <a:rPr lang="ru-RU" dirty="0" smtClean="0"/>
              <a:t>ФЗ </a:t>
            </a:r>
            <a:r>
              <a:rPr lang="ru-RU" dirty="0"/>
              <a:t>«Об Образовании в </a:t>
            </a:r>
            <a:r>
              <a:rPr lang="ru-RU" dirty="0" smtClean="0"/>
              <a:t>РФ» </a:t>
            </a:r>
            <a:r>
              <a:rPr lang="ru-RU" dirty="0"/>
              <a:t>от 29.12.2012 N </a:t>
            </a:r>
            <a:r>
              <a:rPr lang="ru-RU" dirty="0" smtClean="0"/>
              <a:t>273-ФЗ, </a:t>
            </a:r>
            <a:r>
              <a:rPr lang="ru-RU" dirty="0"/>
              <a:t>который определяет, что государственная политика и правовое регулирование отношений в сфере образования основываются, в частности, на принципе свободного развития личности, воспитании взаимоуважения, ответственности и т.д.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Службы </a:t>
            </a:r>
            <a:r>
              <a:rPr lang="ru-RU" dirty="0"/>
              <a:t>примирения работают на достижение этих результатов, но не ограничиваются ими.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483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/>
              <a:t>При создании службы примирения можно ориентироваться на ст. 27 п.2 </a:t>
            </a:r>
            <a:r>
              <a:rPr lang="ru-RU" dirty="0" smtClean="0"/>
              <a:t>ФЗ РФ N 273 </a:t>
            </a:r>
            <a:r>
              <a:rPr lang="ru-RU" dirty="0"/>
              <a:t>определяющую, что «образовательная организация может иметь в своей структуре различные структурные подразделения, обеспечивающие осуществление образовательной деятельности с учетом уровня, вида и направленности реализуемых образовательных программ, формы обучения и режима пребывания обучающихся (… методические и учебно-методические подразделения,… психологические и социально-педагогические службы, обеспечивающие социальную адаптацию и реабилитацию нуждающихся в ней обучающихся, и иные предусмотренные локальными нормативными актами образовательной организации структурные подразделения</a:t>
            </a:r>
            <a:r>
              <a:rPr lang="ru-RU" dirty="0" smtClean="0"/>
              <a:t>)»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77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служба примирения может быть оформлена на основе локальных нормативных актов образовательной </a:t>
            </a:r>
            <a:r>
              <a:rPr lang="ru-RU" dirty="0" smtClean="0"/>
              <a:t>организации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043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Законы </a:t>
            </a:r>
            <a:r>
              <a:rPr lang="ru-RU" b="1" dirty="0" smtClean="0">
                <a:effectLst/>
              </a:rPr>
              <a:t>РФ:  </a:t>
            </a:r>
            <a:r>
              <a:rPr lang="ru-RU" dirty="0" smtClean="0"/>
              <a:t>закон </a:t>
            </a:r>
            <a:r>
              <a:rPr lang="ru-RU" dirty="0"/>
              <a:t>N ФЗ-273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в статье №45 «Защита прав обучающихся, родителей (законных представителей) несовершеннолетних обучающихся» </a:t>
            </a:r>
            <a:r>
              <a:rPr lang="ru-RU" dirty="0" smtClean="0"/>
              <a:t>указывается</a:t>
            </a:r>
            <a:r>
              <a:rPr lang="ru-RU" dirty="0"/>
              <a:t>, что в организации, осуществляющей образовательную деятельность, создается «Комиссия по урегулированию споров между участниками образовательных отношений».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517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</TotalTime>
  <Words>1547</Words>
  <Application>Microsoft Office PowerPoint</Application>
  <PresentationFormat>Экран (4:3)</PresentationFormat>
  <Paragraphs>83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Трек</vt:lpstr>
      <vt:lpstr>Законодательная основа школьных служб медиации</vt:lpstr>
      <vt:lpstr>Законы РФ</vt:lpstr>
      <vt:lpstr>Нормативная база</vt:lpstr>
      <vt:lpstr>Законы РФ</vt:lpstr>
      <vt:lpstr>Законы РФ</vt:lpstr>
      <vt:lpstr>Законы РФ</vt:lpstr>
      <vt:lpstr>Законы РФ</vt:lpstr>
      <vt:lpstr>Законы РФ</vt:lpstr>
      <vt:lpstr>Законы РФ:  закон N ФЗ-273</vt:lpstr>
      <vt:lpstr>Законы РФ:  закон N ФЗ-273</vt:lpstr>
      <vt:lpstr>Законы РФ:  закон N ФЗ-273</vt:lpstr>
      <vt:lpstr>Законы РФ:  закон N ФЗ-273</vt:lpstr>
      <vt:lpstr>Законы РФ:  закон N ФЗ-273</vt:lpstr>
      <vt:lpstr>ФГОС</vt:lpstr>
      <vt:lpstr>ФГОС</vt:lpstr>
      <vt:lpstr>ФГОС</vt:lpstr>
      <vt:lpstr>Юридические аспекты</vt:lpstr>
      <vt:lpstr>Юридические аспекты</vt:lpstr>
      <vt:lpstr>Юридические аспекты</vt:lpstr>
      <vt:lpstr>Всероссийские документы</vt:lpstr>
      <vt:lpstr>Всероссийские документы</vt:lpstr>
      <vt:lpstr>Всероссийские документы</vt:lpstr>
      <vt:lpstr>Всероссийские документы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Законодательная основа школьных служб медиации</dc:title>
  <dc:creator>Ирина Тесленко</dc:creator>
  <cp:lastModifiedBy>Ирина Тесленко</cp:lastModifiedBy>
  <cp:revision>6</cp:revision>
  <dcterms:created xsi:type="dcterms:W3CDTF">2014-09-28T16:30:17Z</dcterms:created>
  <dcterms:modified xsi:type="dcterms:W3CDTF">2014-09-28T17:27:02Z</dcterms:modified>
</cp:coreProperties>
</file>