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slides/slide4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57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  <p:sldId id="296" r:id="rId42"/>
    <p:sldId id="297" r:id="rId43"/>
    <p:sldId id="299" r:id="rId44"/>
    <p:sldId id="298" r:id="rId45"/>
    <p:sldId id="300" r:id="rId46"/>
    <p:sldId id="301" r:id="rId4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>
        <p:scale>
          <a:sx n="76" d="100"/>
          <a:sy n="76" d="100"/>
        </p:scale>
        <p:origin x="-336" y="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B5C4AA-BC98-4CCB-8473-A54CCBEA15B1}" type="datetimeFigureOut">
              <a:rPr lang="ru-RU" smtClean="0"/>
              <a:pPr/>
              <a:t>19.09.2016</a:t>
            </a:fld>
            <a:endParaRPr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29F3388C-434B-4DD0-B8AB-E428002E332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B5C4AA-BC98-4CCB-8473-A54CCBEA15B1}" type="datetimeFigureOut">
              <a:rPr lang="ru-RU" smtClean="0"/>
              <a:pPr/>
              <a:t>19.09.2016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3388C-434B-4DD0-B8AB-E428002E332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B5C4AA-BC98-4CCB-8473-A54CCBEA15B1}" type="datetimeFigureOut">
              <a:rPr lang="ru-RU" smtClean="0"/>
              <a:pPr/>
              <a:t>19.09.2016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3388C-434B-4DD0-B8AB-E428002E332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B5C4AA-BC98-4CCB-8473-A54CCBEA15B1}" type="datetimeFigureOut">
              <a:rPr lang="ru-RU" smtClean="0"/>
              <a:pPr/>
              <a:t>19.09.2016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29F3388C-434B-4DD0-B8AB-E428002E332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B5C4AA-BC98-4CCB-8473-A54CCBEA15B1}" type="datetimeFigureOut">
              <a:rPr lang="ru-RU" smtClean="0"/>
              <a:pPr/>
              <a:t>19.09.2016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3388C-434B-4DD0-B8AB-E428002E332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B5C4AA-BC98-4CCB-8473-A54CCBEA15B1}" type="datetimeFigureOut">
              <a:rPr lang="ru-RU" smtClean="0"/>
              <a:pPr/>
              <a:t>19.09.2016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3388C-434B-4DD0-B8AB-E428002E332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B5C4AA-BC98-4CCB-8473-A54CCBEA15B1}" type="datetimeFigureOut">
              <a:rPr lang="ru-RU" smtClean="0"/>
              <a:pPr/>
              <a:t>19.09.2016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29F3388C-434B-4DD0-B8AB-E428002E332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B5C4AA-BC98-4CCB-8473-A54CCBEA15B1}" type="datetimeFigureOut">
              <a:rPr lang="ru-RU" smtClean="0"/>
              <a:pPr/>
              <a:t>19.09.2016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3388C-434B-4DD0-B8AB-E428002E332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B5C4AA-BC98-4CCB-8473-A54CCBEA15B1}" type="datetimeFigureOut">
              <a:rPr lang="ru-RU" smtClean="0"/>
              <a:pPr/>
              <a:t>19.09.2016</a:t>
            </a:fld>
            <a:endParaRPr lang="ru-RU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3388C-434B-4DD0-B8AB-E428002E332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B5C4AA-BC98-4CCB-8473-A54CCBEA15B1}" type="datetimeFigureOut">
              <a:rPr lang="ru-RU" smtClean="0"/>
              <a:pPr/>
              <a:t>19.09.2016</a:t>
            </a:fld>
            <a:endParaRPr lang="ru-RU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3388C-434B-4DD0-B8AB-E428002E332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B5C4AA-BC98-4CCB-8473-A54CCBEA15B1}" type="datetimeFigureOut">
              <a:rPr lang="ru-RU" smtClean="0"/>
              <a:pPr/>
              <a:t>19.09.2016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3388C-434B-4DD0-B8AB-E428002E332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5AB5C4AA-BC98-4CCB-8473-A54CCBEA15B1}" type="datetimeFigureOut">
              <a:rPr lang="ru-RU" smtClean="0"/>
              <a:pPr/>
              <a:t>19.09.2016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29F3388C-434B-4DD0-B8AB-E428002E332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mediators.ru/rus/course/school/articles/text2" TargetMode="Externa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23528" y="2636912"/>
            <a:ext cx="8458200" cy="1222375"/>
          </a:xfrm>
        </p:spPr>
        <p:txBody>
          <a:bodyPr/>
          <a:lstStyle/>
          <a:p>
            <a:pPr algn="ctr"/>
            <a:r>
              <a:rPr lang="ru-RU" dirty="0" smtClean="0"/>
              <a:t>Основы школьной медиации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7500" lnSpcReduction="20000"/>
          </a:bodyPr>
          <a:lstStyle/>
          <a:p>
            <a:pPr algn="r"/>
            <a:r>
              <a:rPr lang="ru-RU" dirty="0" smtClean="0"/>
              <a:t>Зам.директора </a:t>
            </a:r>
          </a:p>
          <a:p>
            <a:pPr algn="r"/>
            <a:r>
              <a:rPr lang="ru-RU" dirty="0" smtClean="0"/>
              <a:t>по правовому воспитанию</a:t>
            </a:r>
          </a:p>
          <a:p>
            <a:pPr algn="r"/>
            <a:r>
              <a:rPr lang="ru-RU" dirty="0" smtClean="0"/>
              <a:t>Е.Д.Будько</a:t>
            </a:r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i="1" dirty="0" smtClean="0"/>
              <a:t>Возможные «деформации» позиции медиатора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ru-RU" dirty="0" smtClean="0"/>
          </a:p>
          <a:p>
            <a:endParaRPr lang="ru-RU" dirty="0"/>
          </a:p>
        </p:txBody>
      </p:sp>
      <p:pic>
        <p:nvPicPr>
          <p:cNvPr id="4" name="Рисунок 3" descr="Возможные «деформации» позиции медиатора"/>
          <p:cNvPicPr/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1412776"/>
            <a:ext cx="7416824" cy="475252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деформация позиции медиатора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None/>
            </a:pPr>
            <a:endParaRPr lang="ru-RU" dirty="0" smtClean="0"/>
          </a:p>
          <a:p>
            <a:r>
              <a:rPr lang="ru-RU" dirty="0" smtClean="0"/>
              <a:t>Медиатор не удерживает ценности и цели восстановительной медиации, а начинает реализовывать ценности или задачи из другой роли (например, оценивать, воспитывать, давать советы, искать виновного и пр.).</a:t>
            </a:r>
            <a:br>
              <a:rPr lang="ru-RU" dirty="0" smtClean="0"/>
            </a:br>
            <a:endParaRPr lang="ru-RU" dirty="0" smtClean="0"/>
          </a:p>
          <a:p>
            <a:r>
              <a:rPr lang="ru-RU" dirty="0" smtClean="0"/>
              <a:t>Медиатор не соблюдает процедуру медиации (основных этапов порядка работы медиатора).</a:t>
            </a:r>
          </a:p>
          <a:p>
            <a:r>
              <a:rPr lang="ru-RU" dirty="0" smtClean="0"/>
              <a:t>Медиатор пытается уговорить стороны на примирение (например, описывая выгоды и потери их отказа от медиации), а не передать ответственность.</a:t>
            </a:r>
          </a:p>
          <a:p>
            <a:r>
              <a:rPr lang="ru-RU" dirty="0" smtClean="0"/>
              <a:t>Медиатор не обеспечивает безопасного пространства встречи.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400" b="1" dirty="0" smtClean="0"/>
              <a:t>Формирование нового типа реагирования на конфликтные ситуации</a:t>
            </a:r>
            <a:endParaRPr lang="ru-RU" sz="24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ru-RU" dirty="0" smtClean="0"/>
              <a:t>создание условий для получения информации о конфликтах;</a:t>
            </a:r>
          </a:p>
          <a:p>
            <a:r>
              <a:rPr lang="ru-RU" dirty="0" smtClean="0"/>
              <a:t>информирование педагогического коллектива, школьников и родителей о результатах работы службы (с сохранением конфиденциальности о происходящем на конкретной встрече);</a:t>
            </a:r>
          </a:p>
          <a:p>
            <a:r>
              <a:rPr lang="ru-RU" dirty="0" smtClean="0"/>
              <a:t>проведение мониторинга прошедших программ, а также анализ изменений в поведении участников конфликтов и взаимоотношений в школе в результате работы службы примирения.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260648"/>
            <a:ext cx="8686800" cy="1584176"/>
          </a:xfrm>
        </p:spPr>
        <p:txBody>
          <a:bodyPr>
            <a:noAutofit/>
          </a:bodyPr>
          <a:lstStyle/>
          <a:p>
            <a:r>
              <a:rPr lang="ru-RU" sz="1800" b="1" dirty="0" smtClean="0"/>
              <a:t>Изменение сложившихся установок педагогов, администрации, школьников и родителей на то, как следует разрешать конфликты; привитие ценностей культуры взаимопонимания</a:t>
            </a:r>
            <a:endParaRPr lang="ru-RU" sz="1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1772816"/>
            <a:ext cx="8686800" cy="4307309"/>
          </a:xfrm>
        </p:spPr>
        <p:txBody>
          <a:bodyPr>
            <a:normAutofit fontScale="62500" lnSpcReduction="20000"/>
          </a:bodyPr>
          <a:lstStyle/>
          <a:p>
            <a:r>
              <a:rPr lang="ru-RU" dirty="0" smtClean="0"/>
              <a:t>обсуждение способов реагирования на конфликты в школе, последствий для всех участников, к которым эти способы приводят, и возможностей использования восстановительного подхода (как наиболее «</a:t>
            </a:r>
            <a:r>
              <a:rPr lang="ru-RU" dirty="0" err="1" smtClean="0"/>
              <a:t>экологичного</a:t>
            </a:r>
            <a:r>
              <a:rPr lang="ru-RU" dirty="0" smtClean="0"/>
              <a:t>» способа);</a:t>
            </a:r>
          </a:p>
          <a:p>
            <a:r>
              <a:rPr lang="ru-RU" dirty="0" smtClean="0"/>
              <a:t>проведение педсоветов, совещаний и семинаров для согласования усилий по развитию восстановительной культуры в школе;</a:t>
            </a:r>
          </a:p>
          <a:p>
            <a:r>
              <a:rPr lang="ru-RU" dirty="0" smtClean="0"/>
              <a:t>изучение методических и других материалов по восстановительным практикам, распространяемым внутри ассоциации восстановительной медиации;</a:t>
            </a:r>
          </a:p>
          <a:p>
            <a:r>
              <a:rPr lang="ru-RU" dirty="0" smtClean="0"/>
              <a:t>просвещение и проведение информационных мероприятий для учителей, учеников, администрации и родителей с целью донесения ценностей восстановительного подхода, изменения отношения к конфликту и увеличения числа передаваемых в службу примирения случаев;</a:t>
            </a:r>
          </a:p>
          <a:p>
            <a:r>
              <a:rPr lang="ru-RU" dirty="0" smtClean="0"/>
              <a:t>выступления на конференциях и в средствах массовой информации с целью популяризации восстановительных практик.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2400" b="1" dirty="0" smtClean="0"/>
              <a:t>Развитие форм воспитания, основанных на восстановительных практиках</a:t>
            </a:r>
            <a:r>
              <a:rPr lang="ru-RU" sz="2400" dirty="0" smtClean="0"/>
              <a:t/>
            </a:r>
            <a:br>
              <a:rPr lang="ru-RU" sz="2400" dirty="0" smtClean="0"/>
            </a:br>
            <a:endParaRPr lang="ru-RU" sz="24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r>
              <a:rPr lang="ru-RU" dirty="0" smtClean="0"/>
              <a:t>- Обучение заинтересованных школьников и педагогов медиации и другим типам восстановительных программ.</a:t>
            </a:r>
          </a:p>
          <a:p>
            <a:r>
              <a:rPr lang="ru-RU" dirty="0" smtClean="0"/>
              <a:t>- Проведение переговоров для налаживания взаимопонимания между существующими в школе группами (взрослых и детей, отличников и «хулиганов», богатых и бедных и пр.), чтобы они могли понять друг друга и увидеть в каждом человека со своим внутренним миром и интересами, исходя из личностных, а не из ролевых отношений.</a:t>
            </a:r>
          </a:p>
          <a:p>
            <a:r>
              <a:rPr lang="ru-RU" dirty="0" smtClean="0"/>
              <a:t>- Проведение «школьных восстановительных конференций» и «кругов сообщества» для решения важных для школьного сообщества проблемных вопросов.</a:t>
            </a:r>
          </a:p>
          <a:p>
            <a:r>
              <a:rPr lang="ru-RU" dirty="0" smtClean="0"/>
              <a:t>- Использование восстановительных практик на классных часах, родительских собраниях, при подготовке школьных мероприятий, в классном руководстве, на педагогических советах, в методических объединениях, в работе профсоюза учителей как профилактики профессионального выгорания педагогов и как профилактики стрессов у учащихся при подготовке к экзаменам и пр.</a:t>
            </a:r>
          </a:p>
          <a:p>
            <a:r>
              <a:rPr lang="ru-RU" dirty="0" smtClean="0"/>
              <a:t>- Выявление потенциально конфликтных ситуаций (приход новичков в класс, формирование нового класса, конфликты в столовой и пр.) и работа по снижению риска возникновения конфликтов (ведение переговоров, внесение предложений администрации и т. п.).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2700" b="1" dirty="0" smtClean="0"/>
              <a:t>Структура и организация деятельности службы примирения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ru-RU" dirty="0" smtClean="0"/>
              <a:t>В настоящее время служба примирения состоит, как правило, из команды кураторов (обычно это заместитель директора по учебно-воспитательной работе, социальный педагог, реже психолог или один из учителей) и примерно десяти старшеклассников. Все они, включая кураторов, проходят подготовку в качестве медиаторов. Взрослые члены команды участвуют в разрешении ситуаций, которые подросткам не под силу в связи с их статусом. Ниже будет подробнее рассказано об этапах создания службы.</a:t>
            </a:r>
          </a:p>
          <a:p>
            <a:r>
              <a:rPr lang="ru-RU" dirty="0" smtClean="0"/>
              <a:t>На первом этапе служба примирения может состоять только из взрослых, которые прошли специальную подготовку по проведению восстановительных программ, но в дальнейшем очень важно участие самих школьников, поскольку:</a:t>
            </a:r>
          </a:p>
          <a:p>
            <a:r>
              <a:rPr lang="ru-RU" dirty="0" smtClean="0"/>
              <a:t>- это даёт возможность конструктивно разрешать конфликтные ситуации, о которых взрослым неизвестно, куда им доступа нет;</a:t>
            </a:r>
          </a:p>
          <a:p>
            <a:r>
              <a:rPr lang="ru-RU" dirty="0" smtClean="0"/>
              <a:t>- подросткам проще построить доверительные отношения со сверстниками: они говорят друг с другом «на одном языке»;</a:t>
            </a:r>
          </a:p>
          <a:p>
            <a:r>
              <a:rPr lang="ru-RU" dirty="0" smtClean="0"/>
              <a:t>- самим подросткам-медиаторам работа в школьных службах примирения позволяет обрести серьезный опыт конструктивной коммуникации, которая им пригодится в дальнейшей жизни.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http://mediators.ru/upload/image/books/pages/34.jpg"/>
          <p:cNvPicPr>
            <a:picLocks noGrp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6" y="1556792"/>
            <a:ext cx="7128792" cy="489654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Кураторы (руководители) службы примирения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Куратор – человек, создающий службу примирения, пользующийся доверием учеников, готовый не менее одного учебного года управлять процессом становления службы. Именно к куратору в школе стекается информация о конфликтах.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i="1" dirty="0" smtClean="0"/>
              <a:t>Направления работы кураторов (руководителей) службы примирения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>
              <a:buNone/>
            </a:pPr>
            <a:r>
              <a:rPr lang="ru-RU" dirty="0" smtClean="0"/>
              <a:t>Перечисленные ниже направления реализуются командой, состоящей из одного или нескольких кураторов и активных школьников, причем поэтапно (примерно за 1-3 года) и при поддержке регионального координатора школьных служб примирения или ассоциации медиаторов.</a:t>
            </a:r>
          </a:p>
          <a:p>
            <a:pPr lvl="0"/>
            <a:r>
              <a:rPr lang="ru-RU" i="1" dirty="0" smtClean="0"/>
              <a:t>Внедрение в школу восстановительных практик и формирование восстановительной культуры:</a:t>
            </a:r>
            <a:endParaRPr lang="ru-RU" dirty="0" smtClean="0"/>
          </a:p>
          <a:p>
            <a:r>
              <a:rPr lang="ru-RU" dirty="0" smtClean="0"/>
              <a:t>- Создание группы поддержки школьной службы примирения из педагогов  и школьников.</a:t>
            </a:r>
          </a:p>
          <a:p>
            <a:r>
              <a:rPr lang="ru-RU" dirty="0" smtClean="0"/>
              <a:t>- Анализ доминирующих способов реагирования на конфликты в школе.</a:t>
            </a:r>
          </a:p>
          <a:p>
            <a:r>
              <a:rPr lang="ru-RU" dirty="0" smtClean="0"/>
              <a:t>- Реклама восстановительных практик и восстановительной культуры взаимоотношений.</a:t>
            </a:r>
          </a:p>
          <a:p>
            <a:r>
              <a:rPr lang="ru-RU" dirty="0" smtClean="0"/>
              <a:t>- Работа с педагогическим коллективом школы, направленная на принятие ими восстановительного подхода к разрешению конфликтов, криминальных ситуаций и напряженных взаимоотношений.</a:t>
            </a:r>
          </a:p>
          <a:p>
            <a:r>
              <a:rPr lang="ru-RU" dirty="0" smtClean="0"/>
              <a:t>- Проведение восстановительных программ.</a:t>
            </a:r>
          </a:p>
          <a:p>
            <a:r>
              <a:rPr lang="ru-RU" dirty="0" smtClean="0"/>
              <a:t>- Информирование школьного сообщества о результатах работы службы примирения (с учетом соблюдения конфиденциальности происходящего на встрече) 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i="1" dirty="0" smtClean="0"/>
              <a:t>Направления работы кураторов (руководителей) службы примирения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buNone/>
            </a:pPr>
            <a:r>
              <a:rPr lang="ru-RU" sz="1600" i="1" dirty="0" smtClean="0"/>
              <a:t>Организация работы службы примирения по конкретным ситуациям:</a:t>
            </a:r>
            <a:endParaRPr lang="ru-RU" sz="1600" dirty="0" smtClean="0"/>
          </a:p>
          <a:p>
            <a:r>
              <a:rPr lang="ru-RU" sz="1600" dirty="0" smtClean="0"/>
              <a:t>- Регистрация заявок, поступающих в службу.</a:t>
            </a:r>
          </a:p>
          <a:p>
            <a:r>
              <a:rPr lang="ru-RU" sz="1600" dirty="0" smtClean="0"/>
              <a:t>- По каждому случаю: принятие решения, брать ли случай в работу, какую программу проводить (медиацию, «круг сообщества» или «семейную конференцию»), выбор медиаторов.</a:t>
            </a:r>
          </a:p>
          <a:p>
            <a:r>
              <a:rPr lang="ru-RU" sz="1600" dirty="0" smtClean="0"/>
              <a:t>- Проведение восстановительных программ по сложным случаям (криминальные ситуации, конфликты с участием педагогов и родителей).</a:t>
            </a:r>
          </a:p>
          <a:p>
            <a:r>
              <a:rPr lang="ru-RU" sz="1600" dirty="0" smtClean="0"/>
              <a:t>- Поддержка проведения медиации и «кругов сообщества» школьниками-медиаторами.</a:t>
            </a:r>
          </a:p>
          <a:p>
            <a:r>
              <a:rPr lang="ru-RU" sz="1600" dirty="0" smtClean="0"/>
              <a:t>- Работа с социальным окружением учащегося и родителями.</a:t>
            </a:r>
          </a:p>
          <a:p>
            <a:r>
              <a:rPr lang="ru-RU" sz="1600" dirty="0" smtClean="0"/>
              <a:t>- Описание работы со случаями.</a:t>
            </a:r>
          </a:p>
          <a:p>
            <a:r>
              <a:rPr lang="ru-RU" sz="1600" dirty="0" smtClean="0"/>
              <a:t>- Проведение </a:t>
            </a:r>
            <a:r>
              <a:rPr lang="ru-RU" sz="1600" dirty="0" err="1" smtClean="0"/>
              <a:t>супервизий</a:t>
            </a:r>
            <a:r>
              <a:rPr lang="ru-RU" sz="1600" dirty="0" smtClean="0"/>
              <a:t> медиаторов-школьников (анализ работы медиаторов на соответствие стандартам восстановительной медиации).</a:t>
            </a:r>
          </a:p>
          <a:p>
            <a:r>
              <a:rPr lang="ru-RU" sz="1600" dirty="0" smtClean="0"/>
              <a:t>- Проведение аналитической встречи со сторонами конфликтов (через 2-4 недели после медиации) .</a:t>
            </a:r>
          </a:p>
          <a:p>
            <a:pPr>
              <a:buNone/>
            </a:pPr>
            <a:endParaRPr lang="ru-RU" sz="1600" dirty="0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Медиация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algn="ctr">
              <a:buNone/>
            </a:pPr>
            <a:r>
              <a:rPr lang="ru-RU" dirty="0" smtClean="0"/>
              <a:t> </a:t>
            </a:r>
          </a:p>
          <a:p>
            <a:pPr algn="ctr">
              <a:buNone/>
            </a:pPr>
            <a:r>
              <a:rPr lang="ru-RU" dirty="0" smtClean="0"/>
              <a:t> это процесс, в котором участники (конфликтующие стороны) с помощью беспристрастной третьей стороны (медиатора) разрешают свой конфликт</a:t>
            </a:r>
          </a:p>
          <a:p>
            <a:pPr algn="ctr">
              <a:buNone/>
            </a:pPr>
            <a:endParaRPr lang="ru-RU" dirty="0" smtClean="0"/>
          </a:p>
          <a:p>
            <a:r>
              <a:rPr lang="ru-RU" dirty="0" smtClean="0"/>
              <a:t>В России слово «медиатор» (от латинского </a:t>
            </a:r>
            <a:r>
              <a:rPr lang="ru-RU" dirty="0" err="1" smtClean="0"/>
              <a:t>mediatio</a:t>
            </a:r>
            <a:r>
              <a:rPr lang="ru-RU" dirty="0" smtClean="0"/>
              <a:t> – посредничество) встречается в «Уставе о банкротстве» 1740 года применительно к спорам между купцами. До этого в России тоже существовало посредничество, но использовалось слово «третей» (производное от «третий»)</a:t>
            </a:r>
            <a:r>
              <a:rPr lang="ru-RU" baseline="30000" dirty="0" smtClean="0">
                <a:hlinkClick r:id="rId2"/>
              </a:rPr>
              <a:t>9</a:t>
            </a:r>
            <a:r>
              <a:rPr lang="ru-RU" dirty="0" smtClean="0"/>
              <a:t>.</a:t>
            </a:r>
          </a:p>
          <a:p>
            <a:r>
              <a:rPr lang="ru-RU" dirty="0" smtClean="0"/>
              <a:t>С помощью медиации можно разрешать семейные, трудовые, межличностные, межкультурные и прочие конфликты. Существуют разные модели медиации.</a:t>
            </a:r>
          </a:p>
          <a:p>
            <a:pPr algn="ctr"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i="1" dirty="0" smtClean="0"/>
              <a:t>Направления работы кураторов (руководителей) службы примирения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buNone/>
            </a:pPr>
            <a:r>
              <a:rPr lang="ru-RU" sz="1600" i="1" dirty="0" smtClean="0"/>
              <a:t>Связь с внешними организациями:</a:t>
            </a:r>
            <a:endParaRPr lang="ru-RU" sz="1600" dirty="0" smtClean="0"/>
          </a:p>
          <a:p>
            <a:r>
              <a:rPr lang="ru-RU" sz="1600" dirty="0" smtClean="0"/>
              <a:t>- Взаимодействие с </a:t>
            </a:r>
            <a:r>
              <a:rPr lang="ru-RU" sz="1600" dirty="0" err="1" smtClean="0"/>
              <a:t>КДНиЗП</a:t>
            </a:r>
            <a:r>
              <a:rPr lang="ru-RU" sz="1600" dirty="0" smtClean="0"/>
              <a:t> по правонарушениям несовершеннолетних (в том числе повторным).</a:t>
            </a:r>
          </a:p>
          <a:p>
            <a:r>
              <a:rPr lang="ru-RU" sz="1600" dirty="0" smtClean="0"/>
              <a:t>- Взаимодействие с региональной ассоциацией медиаторов.</a:t>
            </a:r>
          </a:p>
          <a:p>
            <a:r>
              <a:rPr lang="ru-RU" sz="1600" dirty="0" smtClean="0"/>
              <a:t>- Выступления на конференциях и в СМИ.</a:t>
            </a:r>
          </a:p>
          <a:p>
            <a:pPr>
              <a:buNone/>
            </a:pPr>
            <a:endParaRPr lang="ru-RU" sz="1600" dirty="0" smtClean="0"/>
          </a:p>
          <a:p>
            <a:pPr>
              <a:buNone/>
            </a:pPr>
            <a:r>
              <a:rPr lang="ru-RU" sz="1600" i="1" dirty="0" smtClean="0"/>
              <a:t>Развитие службы примирения:</a:t>
            </a:r>
            <a:endParaRPr lang="ru-RU" sz="1600" dirty="0" smtClean="0"/>
          </a:p>
          <a:p>
            <a:r>
              <a:rPr lang="ru-RU" sz="1600" dirty="0" smtClean="0"/>
              <a:t>- Повышение собственной квалификации и других медиаторов.</a:t>
            </a:r>
          </a:p>
          <a:p>
            <a:r>
              <a:rPr lang="ru-RU" sz="1600" dirty="0" smtClean="0"/>
              <a:t>- Обеспечение подготовки детей-медиаторов на место учащихся, окончивших школу.</a:t>
            </a:r>
          </a:p>
          <a:p>
            <a:r>
              <a:rPr lang="ru-RU" sz="1600" dirty="0" smtClean="0"/>
              <a:t>- Внедрение элементов восстановительной культуры и восстановительных практик в методические советы, родительские собрания, педагогические советы, классные часы и пр.</a:t>
            </a:r>
          </a:p>
          <a:p>
            <a:r>
              <a:rPr lang="ru-RU" sz="1600" dirty="0" smtClean="0"/>
              <a:t>- Обсуждение потенциально конфликтных ситуаций (приход новичков в класс и пр.) и работа по снижению риска конфликтов.</a:t>
            </a:r>
          </a:p>
          <a:p>
            <a:r>
              <a:rPr lang="ru-RU" sz="1600" dirty="0" smtClean="0"/>
              <a:t>Кураторы отслеживают своевременное выполнение необходимых работ.</a:t>
            </a:r>
          </a:p>
          <a:p>
            <a:pPr>
              <a:buNone/>
            </a:pPr>
            <a:endParaRPr lang="ru-RU" sz="1600" dirty="0" smtClean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Команда службы примирения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ru-RU" dirty="0" smtClean="0"/>
              <a:t>Команда службы примирения – это кураторы (руководители) службы примирения и обученные школьники, которые непосредственно работают в службе и проводят медиации (и другие восстановительные программы).</a:t>
            </a:r>
          </a:p>
          <a:p>
            <a:r>
              <a:rPr lang="ru-RU" dirty="0" smtClean="0"/>
              <a:t>Команда службы примирения (при взаимодействии с администрацией и директором) дополняет, изменяет, развивает привычные представления и формы воспитательной работы и реагирования на конфликты, а затем доводит новые формы работы до стабильного функционирования. Это требует от команды определенной позиции, полномочий и управленческих умений.</a:t>
            </a:r>
          </a:p>
          <a:p>
            <a:r>
              <a:rPr lang="ru-RU" dirty="0" smtClean="0"/>
              <a:t>Отношения в команде должны быть не «вертикальными» по типу «начальник-подчиненный», а «горизонтальными» – как сообщество людей , заинтересованных в решении проблемы, поскольку именно в сообществах захваченных идеей волонтеров рождались многие инновационные проекты. Участники берут на себя ответственность за реализацию тех или иных направлений.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Ценности команды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algn="ctr"/>
            <a:r>
              <a:rPr lang="ru-RU" dirty="0" smtClean="0"/>
              <a:t>Дружеское общение</a:t>
            </a:r>
          </a:p>
          <a:p>
            <a:pPr algn="ctr"/>
            <a:r>
              <a:rPr lang="ru-RU" dirty="0" smtClean="0"/>
              <a:t>Дружелюбие</a:t>
            </a:r>
          </a:p>
          <a:p>
            <a:pPr algn="ctr"/>
            <a:r>
              <a:rPr lang="ru-RU" dirty="0" smtClean="0"/>
              <a:t>Терпимость к другому</a:t>
            </a:r>
          </a:p>
          <a:p>
            <a:pPr algn="ctr"/>
            <a:r>
              <a:rPr lang="ru-RU" dirty="0" smtClean="0"/>
              <a:t>Уважение</a:t>
            </a:r>
          </a:p>
          <a:p>
            <a:pPr algn="ctr"/>
            <a:r>
              <a:rPr lang="ru-RU" dirty="0" smtClean="0"/>
              <a:t>Вера в возможности другого человека</a:t>
            </a:r>
          </a:p>
          <a:p>
            <a:pPr algn="ctr"/>
            <a:r>
              <a:rPr lang="ru-RU" dirty="0" smtClean="0"/>
              <a:t>Вера, что нет неразрешимых ситуаций</a:t>
            </a:r>
          </a:p>
          <a:p>
            <a:pPr algn="ctr"/>
            <a:r>
              <a:rPr lang="ru-RU" dirty="0" smtClean="0"/>
              <a:t>Доверие и конфиденциальность</a:t>
            </a:r>
          </a:p>
          <a:p>
            <a:pPr algn="ctr"/>
            <a:endParaRPr lang="ru-RU" dirty="0" smtClean="0"/>
          </a:p>
          <a:p>
            <a:pPr algn="ctr"/>
            <a:r>
              <a:rPr lang="ru-RU" dirty="0" smtClean="0"/>
              <a:t>Сочувствие</a:t>
            </a:r>
          </a:p>
          <a:p>
            <a:pPr algn="ctr"/>
            <a:r>
              <a:rPr lang="ru-RU" dirty="0" smtClean="0"/>
              <a:t>Понимание</a:t>
            </a:r>
          </a:p>
          <a:p>
            <a:pPr algn="ctr"/>
            <a:r>
              <a:rPr lang="ru-RU" dirty="0" smtClean="0"/>
              <a:t>Уважение</a:t>
            </a:r>
          </a:p>
          <a:p>
            <a:pPr algn="ctr"/>
            <a:r>
              <a:rPr lang="ru-RU" dirty="0" smtClean="0"/>
              <a:t>Умение слушать</a:t>
            </a:r>
          </a:p>
          <a:p>
            <a:pPr algn="ctr"/>
            <a:r>
              <a:rPr lang="ru-RU" dirty="0" smtClean="0"/>
              <a:t>Ответственность</a:t>
            </a:r>
          </a:p>
          <a:p>
            <a:pPr algn="ctr"/>
            <a:r>
              <a:rPr lang="ru-RU" dirty="0" smtClean="0"/>
              <a:t>Готовность договариваться</a:t>
            </a:r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Группа поддержки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ru-RU" dirty="0" smtClean="0"/>
              <a:t>Группа поддержки – это люди, которые целенаправленно тратят часть своего времени на поддержку службы и развитие восстановительной культуры, но в саму службу не входят. Например, школьники из группы поддержки рекомендуют сверстникам обращаться в службу примирения, помогают одноклассникам услышать друг друга и помириться в случае мелких ссор. Это подростки, которые сами не проводят программы примирения, но поддерживают идеи службы примирения. Поэтому, узнав о конфликте, они могут квалифицированно сориентироваться в происходящем и направить участников конфликта в службу примирения. В результате служба будет постоянно в курсе происходящего в школе. Часто ребята из группы поддержки помогают проводить презентации, выпускают стенгазеты и оказывают другую помощь службе.</a:t>
            </a:r>
          </a:p>
          <a:p>
            <a:r>
              <a:rPr lang="ru-RU" dirty="0" smtClean="0"/>
              <a:t>В группе поддержки могут состоять учителя и представители администрации, готовые передавать дела в службу примирения, приглашать службу при проведении каких-либо мероприятий (классных часов и т. п.), выделять время для презентаций и оказывать различную помощь службе. Они не являются медиаторами, но они не безразличны к тому, что происходит в школе, и их ценности близки ценностям службы примирения.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2800" b="1" dirty="0" smtClean="0"/>
              <a:t>Круг людей, заинтересованных в развитии восстановительной культуры</a:t>
            </a: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dirty="0" smtClean="0"/>
              <a:t>Ценности восстановительной культуры (</a:t>
            </a:r>
            <a:r>
              <a:rPr lang="ru-RU" dirty="0" err="1" smtClean="0"/>
              <a:t>культуры</a:t>
            </a:r>
            <a:r>
              <a:rPr lang="ru-RU" dirty="0" smtClean="0"/>
              <a:t> взаимопонимания) со временем передаются более широкому кругу людей (родителям, школьникам, педагогам). Они постепенно принимают идеи, которые несет на себе служба примирения. Они готовы, по мере возможности, применять в своей работе элементы восстановительных практик и поддерживать контакт со службой.</a:t>
            </a:r>
          </a:p>
          <a:p>
            <a:r>
              <a:rPr lang="ru-RU" dirty="0" smtClean="0"/>
              <a:t>Например, некоторые начинают использовать элементы восстановительных практик в семье, в общении со школьниками, в своей работе, для личного развития. </a:t>
            </a:r>
            <a:endParaRPr lang="ru-RU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 smtClean="0"/>
              <a:t>Служба примирения и ее окружение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Служба примирения является альтернативой существующим способам реагирования на конфликты. </a:t>
            </a:r>
          </a:p>
          <a:p>
            <a:r>
              <a:rPr lang="ru-RU" i="1" dirty="0" smtClean="0"/>
              <a:t>Власть НАД подростком – ключевой момент современной школы. Медиация же предлагает повысить у подростков чувство «хозяина» в своей школе .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Директор и служба примирения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ru-RU" i="1" dirty="0" smtClean="0"/>
              <a:t>Чем служба примирения может помочь директору школы:</a:t>
            </a:r>
            <a:endParaRPr lang="ru-RU" dirty="0" smtClean="0"/>
          </a:p>
          <a:p>
            <a:pPr lvl="0"/>
            <a:r>
              <a:rPr lang="ru-RU" dirty="0" smtClean="0"/>
              <a:t>В школе начнет создаваться инновационная практика примирения;</a:t>
            </a:r>
          </a:p>
          <a:p>
            <a:pPr lvl="0"/>
            <a:r>
              <a:rPr lang="ru-RU" dirty="0" smtClean="0"/>
              <a:t> Риск жалоб в управление образования будет снижаться;</a:t>
            </a:r>
          </a:p>
          <a:p>
            <a:pPr lvl="0"/>
            <a:r>
              <a:rPr lang="ru-RU" dirty="0" smtClean="0"/>
              <a:t> Школа станет более комфортной для учеников и более привлекательной на данной территории;</a:t>
            </a:r>
          </a:p>
          <a:p>
            <a:pPr lvl="0"/>
            <a:r>
              <a:rPr lang="ru-RU" dirty="0" smtClean="0"/>
              <a:t>Сам директор будет тратить меньше времени на разбор конфликтов, освобождая время для более важных задач;</a:t>
            </a:r>
          </a:p>
          <a:p>
            <a:pPr lvl="0"/>
            <a:r>
              <a:rPr lang="ru-RU" dirty="0" smtClean="0"/>
              <a:t>Отношения в школе будут улучшаться;</a:t>
            </a:r>
          </a:p>
          <a:p>
            <a:pPr lvl="0"/>
            <a:r>
              <a:rPr lang="ru-RU" dirty="0" smtClean="0"/>
              <a:t>Ценности восстановительной медиации станут распространяться среди учеников и педагогов школы, а затем и на родителей.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Директор и служба примирения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1124744"/>
            <a:ext cx="8686800" cy="5400600"/>
          </a:xfrm>
        </p:spPr>
        <p:txBody>
          <a:bodyPr>
            <a:normAutofit fontScale="47500" lnSpcReduction="20000"/>
          </a:bodyPr>
          <a:lstStyle/>
          <a:p>
            <a:pPr>
              <a:buNone/>
            </a:pPr>
            <a:r>
              <a:rPr lang="ru-RU" sz="3800" i="1" dirty="0" smtClean="0"/>
              <a:t>Что необходимо сделать директору для создания службы примирения и формирования восстановительной культуры в школе:</a:t>
            </a:r>
            <a:endParaRPr lang="ru-RU" sz="3800" dirty="0" smtClean="0"/>
          </a:p>
          <a:p>
            <a:pPr lvl="0"/>
            <a:r>
              <a:rPr lang="ru-RU" sz="3800" dirty="0" smtClean="0"/>
              <a:t>Способствовать созданию службы примирения;</a:t>
            </a:r>
          </a:p>
          <a:p>
            <a:pPr lvl="0"/>
            <a:r>
              <a:rPr lang="ru-RU" sz="3800" dirty="0" smtClean="0"/>
              <a:t>Передавать информацию о конфликтах в службу примирения, по возможности, до административного разбора ситуации;</a:t>
            </a:r>
          </a:p>
          <a:p>
            <a:pPr lvl="0"/>
            <a:r>
              <a:rPr lang="ru-RU" sz="3800" dirty="0" smtClean="0"/>
              <a:t> Согласиться с тем, что:</a:t>
            </a:r>
          </a:p>
          <a:p>
            <a:r>
              <a:rPr lang="ru-RU" sz="3800" dirty="0" smtClean="0"/>
              <a:t>- конфликты – это нормально, и они даже могут стать ресурсом для развития участников;</a:t>
            </a:r>
          </a:p>
          <a:p>
            <a:r>
              <a:rPr lang="ru-RU" sz="3800" dirty="0" smtClean="0"/>
              <a:t>- дети могут не только играть в самоуправление, но и реально взять на себя часть ответственности, например, в разрешении конфликтных ситуаций своими силами;</a:t>
            </a:r>
          </a:p>
          <a:p>
            <a:r>
              <a:rPr lang="ru-RU" sz="3800" dirty="0" smtClean="0"/>
              <a:t>- «воспитанный» ребенок – это не то же самое, что «послушный» и «дисциплинированный»;</a:t>
            </a:r>
          </a:p>
          <a:p>
            <a:r>
              <a:rPr lang="ru-RU" sz="3800" dirty="0" smtClean="0"/>
              <a:t>- переговоры, в том числе между учителем и учеником, - это нормально;</a:t>
            </a:r>
          </a:p>
          <a:p>
            <a:r>
              <a:rPr lang="ru-RU" sz="3800" dirty="0" smtClean="0"/>
              <a:t>- педагоги будут передавать конфликтные ситуации в будущую службу примирения;</a:t>
            </a:r>
          </a:p>
          <a:p>
            <a:r>
              <a:rPr lang="ru-RU" sz="3800" dirty="0" smtClean="0"/>
              <a:t> - важно, чтобы дети на практике развивали у себя способность к разрешению конфликтов;</a:t>
            </a:r>
          </a:p>
          <a:p>
            <a:r>
              <a:rPr lang="ru-RU" sz="3800" dirty="0" smtClean="0"/>
              <a:t>- проведение медиаций требует определенного времени; сильную или накопившуюся годами напряженность можно «приглушить», но нельзя «прекратить» быстро, за один разговор.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Директор и служба примирения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1124744"/>
            <a:ext cx="8686800" cy="5400600"/>
          </a:xfrm>
        </p:spPr>
        <p:txBody>
          <a:bodyPr>
            <a:normAutofit fontScale="70000" lnSpcReduction="20000"/>
          </a:bodyPr>
          <a:lstStyle/>
          <a:p>
            <a:pPr lvl="0">
              <a:buNone/>
            </a:pPr>
            <a:r>
              <a:rPr lang="ru-RU" dirty="0" smtClean="0"/>
              <a:t>Директор должен:</a:t>
            </a:r>
          </a:p>
          <a:p>
            <a:r>
              <a:rPr lang="ru-RU" dirty="0" smtClean="0"/>
              <a:t>- участвовать в разработке и поддерживать план создания школьной службы примирения и восстановительной культуры взаимоотношений;</a:t>
            </a:r>
          </a:p>
          <a:p>
            <a:r>
              <a:rPr lang="ru-RU" dirty="0" smtClean="0"/>
              <a:t>- назначить и поддерживать кураторов и руководителей службы примирения;</a:t>
            </a:r>
          </a:p>
          <a:p>
            <a:r>
              <a:rPr lang="ru-RU" dirty="0" smtClean="0"/>
              <a:t>- предоставить возможность куратору, руководителю ШСП и школьникам – кандидатам в медиаторы пройти минимум 24-часовой базовый тренинг по медиации.</a:t>
            </a:r>
          </a:p>
          <a:p>
            <a:r>
              <a:rPr lang="ru-RU" dirty="0" smtClean="0"/>
              <a:t>Директор не должен принимать к рассмотрению конфликты, если они не прошли через службу примирения (кроме форс-мажорных ситуаций).</a:t>
            </a:r>
          </a:p>
          <a:p>
            <a:r>
              <a:rPr lang="ru-RU" dirty="0" smtClean="0"/>
              <a:t>Усилия по созданию службы весьма значительны. Нужна большая разъяснительная работа среди учителей, методистов, родителей. Порой приходится отстаивать идеи службы примирения перед вышестоящим начальством.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Директор и служба примирения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1124744"/>
            <a:ext cx="8686800" cy="5400600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ru-RU" i="1" dirty="0" smtClean="0"/>
              <a:t>Трудности, с которыми директора могут столкнуться при создании службы примирения:</a:t>
            </a:r>
            <a:endParaRPr lang="ru-RU" dirty="0" smtClean="0"/>
          </a:p>
          <a:p>
            <a:r>
              <a:rPr lang="ru-RU" dirty="0" smtClean="0"/>
              <a:t>- необходимость обеспечения школьникам и учителям пространства и времени для участия в тренинге по освоению восстановительных программ, для проведения медиаций (в том числе в учебное время);</a:t>
            </a:r>
          </a:p>
          <a:p>
            <a:r>
              <a:rPr lang="ru-RU" dirty="0" smtClean="0"/>
              <a:t>- замена учителей, участвующих в тренинге;</a:t>
            </a:r>
          </a:p>
          <a:p>
            <a:r>
              <a:rPr lang="ru-RU" dirty="0" smtClean="0"/>
              <a:t>- поддержка кураторов службы примирения;</a:t>
            </a:r>
          </a:p>
          <a:p>
            <a:r>
              <a:rPr lang="ru-RU" dirty="0" smtClean="0"/>
              <a:t>- выделение отдельного помещения для проведения медиаций;</a:t>
            </a:r>
          </a:p>
          <a:p>
            <a:r>
              <a:rPr lang="ru-RU" dirty="0" smtClean="0"/>
              <a:t>- изыскание возможности для дальнейшего повышения квалификации медиаторов и кураторов;</a:t>
            </a:r>
          </a:p>
          <a:p>
            <a:r>
              <a:rPr lang="ru-RU" dirty="0" smtClean="0"/>
              <a:t>- </a:t>
            </a:r>
            <a:r>
              <a:rPr lang="ru-RU" dirty="0" err="1" smtClean="0"/>
              <a:t>проводение</a:t>
            </a:r>
            <a:r>
              <a:rPr lang="ru-RU" dirty="0" smtClean="0"/>
              <a:t> работы с персоналом, родителями и школьниками в целях поддержки службы примирения и восстановительной культуры.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i="1" dirty="0" smtClean="0"/>
              <a:t>Восстановительная медиация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i="1" dirty="0" smtClean="0"/>
              <a:t>это процесс, в котором медиатор создает условия для восстановления способности людей понимать друг друга и договариваться о приемлемых для них вариантах разрешения проблем (при необходимости – о заглаживании причиненного вреда), возникших в результате конфликтных или криминальных ситуаций.</a:t>
            </a:r>
            <a:endParaRPr lang="ru-RU" dirty="0" smtClean="0"/>
          </a:p>
          <a:p>
            <a:r>
              <a:rPr lang="ru-RU" i="1" dirty="0" smtClean="0"/>
              <a:t>В ходе восстановительной медиации важно, чтобы стороны имели возможность освободиться от негативных состояний и обрести ресурс для совместного поиска выхода из ситуации. Восстановительная медиация включает предварительные встречи медиатора с каждой из сторон по отдельности и общую встречу сторон с участием медиатора</a:t>
            </a:r>
            <a:endParaRPr lang="ru-RU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Родители и служба примирения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ru-RU" i="1" dirty="0" smtClean="0"/>
              <a:t>Чем служба примирения может помочь родителям:</a:t>
            </a:r>
            <a:endParaRPr lang="ru-RU" dirty="0" smtClean="0"/>
          </a:p>
          <a:p>
            <a:r>
              <a:rPr lang="ru-RU" dirty="0" smtClean="0"/>
              <a:t>- Родители могут обратиться в службу в случае конфликта со своими детьми, чтобы лучше понять их и уметь договориться с ним .</a:t>
            </a:r>
          </a:p>
          <a:p>
            <a:r>
              <a:rPr lang="ru-RU" dirty="0" smtClean="0"/>
              <a:t>- Родители могут обратиться в службу в случае конфликта с учителем.</a:t>
            </a:r>
          </a:p>
          <a:p>
            <a:r>
              <a:rPr lang="ru-RU" dirty="0" smtClean="0"/>
              <a:t>- Родители и родительский комитет могут обратиться в службу по поводу конфликтов с администрацией.</a:t>
            </a:r>
          </a:p>
          <a:p>
            <a:r>
              <a:rPr lang="ru-RU" dirty="0" smtClean="0"/>
              <a:t>- Родители могут освоить навыки восстановительного способа разрешения конфликтов и использовать их в соответствующих ситуациях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Родители и служба примирения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1268760"/>
            <a:ext cx="8686800" cy="4811365"/>
          </a:xfrm>
        </p:spPr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ru-RU" i="1" dirty="0" smtClean="0"/>
              <a:t>Что могут сделать родители для поддержки восстановительной культуры:</a:t>
            </a:r>
            <a:endParaRPr lang="ru-RU" dirty="0" smtClean="0"/>
          </a:p>
          <a:p>
            <a:r>
              <a:rPr lang="ru-RU" dirty="0" smtClean="0"/>
              <a:t>- Родителям, в первую очередь, надо поддерживать своих детей в их стремлении научиться разрешать конфликты конструктивным способом; могут поддерживать положительные изменения в детях после медиации, в классе и школе в результате деятельности службы примирения.</a:t>
            </a:r>
          </a:p>
          <a:p>
            <a:r>
              <a:rPr lang="ru-RU" dirty="0" smtClean="0"/>
              <a:t>- Родителям важно знать, во что вовлекаются их дети и к каким последствиям это приведёт, поэтому служба примирения обязательно проводит презентацию на родительских собраниях. Еще большее внимание уделяется родителям школьников-медиаторов, поэтому с ними лучше поговорить лично куратору и получить письменное разрешение на участие их ребенка в деятельности школьной службы примирения. Куратор может написать письма родителям школьников-медиаторов, поздравив с выбором детей, объяснить смысл службы и рассказать о преимуществах, которые она может дать школе и самим медиаторам.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Психолог школы и служба примирения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ru-RU" i="1" dirty="0" smtClean="0"/>
              <a:t>Чем служба примирения может помочь школьным психологам:</a:t>
            </a:r>
            <a:endParaRPr lang="ru-RU" dirty="0" smtClean="0"/>
          </a:p>
          <a:p>
            <a:r>
              <a:rPr lang="ru-RU" dirty="0" smtClean="0"/>
              <a:t>- В результате медиации у школьника может появиться стремление изменить свое поведение, обучиться недостающим навыкам (умение ответить отказом на сомнительное предложение, умение контролировать свою агрессию, умение планировать свое время и т. д.). Со сформированным запросом он может прийти к психологу.</a:t>
            </a:r>
          </a:p>
          <a:p>
            <a:pPr>
              <a:buNone/>
            </a:pPr>
            <a:r>
              <a:rPr lang="ru-RU" i="1" dirty="0" smtClean="0"/>
              <a:t>Что может сделать психолог для поддержки службы примирения:</a:t>
            </a:r>
            <a:endParaRPr lang="ru-RU" dirty="0" smtClean="0"/>
          </a:p>
          <a:p>
            <a:r>
              <a:rPr lang="ru-RU" dirty="0" smtClean="0"/>
              <a:t>- направлять на медиацию случаи конфликтов, если считает, что стороны должны попробовать сами найти решение;</a:t>
            </a:r>
          </a:p>
          <a:p>
            <a:r>
              <a:rPr lang="ru-RU" dirty="0" smtClean="0"/>
              <a:t>- помочь медиаторам в освоении навыков коммуникации.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Педагоги и служба примирения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>
              <a:buNone/>
            </a:pPr>
            <a:r>
              <a:rPr lang="ru-RU" i="1" dirty="0" smtClean="0"/>
              <a:t>Чем служба может помочь педагогам:</a:t>
            </a:r>
            <a:endParaRPr lang="ru-RU" dirty="0" smtClean="0"/>
          </a:p>
          <a:p>
            <a:r>
              <a:rPr lang="ru-RU" dirty="0" smtClean="0"/>
              <a:t>- Появляется возможность конструктивно управлять школьными конфликтами.</a:t>
            </a:r>
          </a:p>
          <a:p>
            <a:r>
              <a:rPr lang="ru-RU" dirty="0" smtClean="0"/>
              <a:t>- Конфликты используются в качестве воспитательной ситуации, которая при правильной организации может помочь развитию школьников.</a:t>
            </a:r>
          </a:p>
          <a:p>
            <a:r>
              <a:rPr lang="ru-RU" dirty="0" smtClean="0"/>
              <a:t>- Происходит восстановление душевного равновесия в ходе «кругов сообщества», применяемых для работы с профессиональным выгоранием педагогов.</a:t>
            </a:r>
          </a:p>
          <a:p>
            <a:r>
              <a:rPr lang="ru-RU" dirty="0" smtClean="0"/>
              <a:t>- Приобретаются новые знания и практические навыки в области примирения, выстраивания межличностных отношений в детской и детско-взрослой среде, происходит развитие методов и форм гражданского образования и воспитания, социализации школьников.</a:t>
            </a:r>
          </a:p>
          <a:p>
            <a:r>
              <a:rPr lang="ru-RU" dirty="0" smtClean="0"/>
              <a:t>- Осваиваются новые педагогические инструменты для разрешения трудных ситуаций и конфликтов.</a:t>
            </a:r>
          </a:p>
          <a:p>
            <a:r>
              <a:rPr lang="ru-RU" dirty="0" smtClean="0"/>
              <a:t>- Происходит освоение восстановительного подхода для поддержания порядка в детской среде.</a:t>
            </a:r>
          </a:p>
          <a:p>
            <a:r>
              <a:rPr lang="ru-RU" dirty="0" smtClean="0"/>
              <a:t>- Укрепляется роль школьного самоуправления.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i="1" dirty="0" smtClean="0"/>
              <a:t>Высказываемые Опасения учителей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lvl="0"/>
            <a:r>
              <a:rPr lang="ru-RU" sz="1800" dirty="0" smtClean="0"/>
              <a:t>Дети не могут сами разрешать конфликты.</a:t>
            </a:r>
            <a:br>
              <a:rPr lang="ru-RU" sz="1800" dirty="0" smtClean="0"/>
            </a:br>
            <a:r>
              <a:rPr lang="ru-RU" sz="1800" dirty="0" smtClean="0"/>
              <a:t>Действительно, без подготовки не могут. Но, как показала наша практика, прошедшие обучение подростки в роли медиаторов гораздо лучше понимают своих сверстников и справляются со многими сложными ситуациями (многомесячные прогулы, конфликты учитель - ученик, подростковые «стрелки», конфликты между детьми разных национальностей и пр.).</a:t>
            </a:r>
          </a:p>
          <a:p>
            <a:pPr lvl="0"/>
            <a:r>
              <a:rPr lang="ru-RU" sz="1800" dirty="0" smtClean="0"/>
              <a:t> Программа примирения приучает нарушителей к безответственности.</a:t>
            </a:r>
            <a:br>
              <a:rPr lang="ru-RU" sz="1800" dirty="0" smtClean="0"/>
            </a:br>
            <a:r>
              <a:rPr lang="ru-RU" sz="1800" dirty="0" smtClean="0"/>
              <a:t>Главный вопрос программы – личная ответственность обидчика перед жертвой. И если стороны сами пришли к соглашению, то, скорее всего, они его выполнят. В случае отказа нарушителя от заглаживания вреда или неудовлетворенности жертвы дело передается в традиционные структуры (педсовет, совет по профилактике правонарушений и пр.). То есть программа примирения является альтернативой существующим способам реагирования.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i="1" dirty="0" smtClean="0"/>
              <a:t>Высказываемые Опасения учителей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1268760"/>
            <a:ext cx="8686800" cy="4811365"/>
          </a:xfrm>
        </p:spPr>
        <p:txBody>
          <a:bodyPr>
            <a:noAutofit/>
          </a:bodyPr>
          <a:lstStyle/>
          <a:p>
            <a:pPr lvl="0"/>
            <a:r>
              <a:rPr lang="ru-RU" sz="1800" dirty="0" smtClean="0"/>
              <a:t>Школьникам опасно давать в руки власть. Они используют ее в своих целях.</a:t>
            </a:r>
            <a:br>
              <a:rPr lang="ru-RU" sz="1800" dirty="0" smtClean="0"/>
            </a:br>
            <a:r>
              <a:rPr lang="ru-RU" sz="1800" dirty="0" smtClean="0"/>
              <a:t>Каждый подросток стремится к самоутверждению, и это его естественное желание. Но чтобы это стремление не вышло за этические границы, службу курирует взрослый (например, заместитель директора по учебно-воспитательной работе или социальный педагог), помогающий в сложных случаях, обсуждая результаты проведенных программ. Кроме того, этические моменты могут отражаться в кодексе медиатора, и на них стоит обратить внимание в процессе подготовки медиаторов.</a:t>
            </a:r>
          </a:p>
          <a:p>
            <a:pPr lvl="0"/>
            <a:r>
              <a:rPr lang="ru-RU" sz="1800" dirty="0" smtClean="0"/>
              <a:t>Участники встречи могут отомстить медиатору.</a:t>
            </a:r>
            <a:br>
              <a:rPr lang="ru-RU" sz="1800" dirty="0" smtClean="0"/>
            </a:br>
            <a:r>
              <a:rPr lang="ru-RU" sz="1800" dirty="0" smtClean="0"/>
              <a:t>Если медиатор не будет сохранять нейтральность и учитывать интересы обеих сторон, теоретически такая опасность существует. Поэтому медиаторы работают только при добровольном согласии сторон и не выносят каких-либо решений. В сложных случаях предполагается участие взрослого. Стоит упомянуть, что за всё время работы служб примирения не было случаев агрессии, которую проявили бы участники конфликта к медиатору.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i="1" dirty="0" smtClean="0"/>
              <a:t>Высказываемые Опасения учителей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1268760"/>
            <a:ext cx="8686800" cy="4811365"/>
          </a:xfrm>
        </p:spPr>
        <p:txBody>
          <a:bodyPr>
            <a:noAutofit/>
          </a:bodyPr>
          <a:lstStyle/>
          <a:p>
            <a:pPr lvl="0"/>
            <a:endParaRPr lang="ru-RU" sz="1800" dirty="0" smtClean="0"/>
          </a:p>
          <a:p>
            <a:pPr lvl="0"/>
            <a:endParaRPr lang="ru-RU" sz="1800" dirty="0" smtClean="0"/>
          </a:p>
          <a:p>
            <a:pPr lvl="0"/>
            <a:r>
              <a:rPr lang="ru-RU" sz="1800" dirty="0" smtClean="0"/>
              <a:t>Школьники будут легко относиться к конфликтам: «извинился – и дальше пошел».</a:t>
            </a:r>
            <a:br>
              <a:rPr lang="ru-RU" sz="1800" dirty="0" smtClean="0"/>
            </a:br>
            <a:r>
              <a:rPr lang="ru-RU" sz="1800" dirty="0" smtClean="0"/>
              <a:t>Восстановительная медиация строится таким образом, чтобы максимально способствовать осознанию причиненной обиды и предупреждению повторения подобного в будущем. Участие в медиации требует от участников душевных усилий, пересмотра своих взглядов и изменения своего дальнейшего поведения. И этим медиация отличается от формального краткого извинения, которое обычно мы слышим в кабинете директора.</a:t>
            </a:r>
          </a:p>
          <a:p>
            <a:endParaRPr lang="ru-RU" sz="1800" dirty="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Возможности педагогов в развитии восстановительной культуры школы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lvl="0"/>
            <a:r>
              <a:rPr lang="ru-RU" dirty="0" smtClean="0"/>
              <a:t>Передавать конфликты в службу примирения, даже если могут разрешить их сами.</a:t>
            </a:r>
          </a:p>
          <a:p>
            <a:pPr lvl="0"/>
            <a:r>
              <a:rPr lang="ru-RU" dirty="0" smtClean="0"/>
              <a:t>Самим педагогам необходимо осваивать восстановительные практики и коммуникативные техники. Особенно это важно для учителей начальных классов, где их авторитет высок и, скорее всего, сами учителя будут медиаторами в своих классах.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3. Дополнять воспитательную работу элементами восстановительных практик.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 smtClean="0"/>
              <a:t>Школьники и служба примирения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1554162"/>
            <a:ext cx="8686800" cy="4899174"/>
          </a:xfrm>
        </p:spPr>
        <p:txBody>
          <a:bodyPr>
            <a:normAutofit fontScale="40000" lnSpcReduction="20000"/>
          </a:bodyPr>
          <a:lstStyle/>
          <a:p>
            <a:pPr>
              <a:buNone/>
            </a:pPr>
            <a:r>
              <a:rPr lang="ru-RU" i="1" dirty="0" smtClean="0"/>
              <a:t>Чем служба может помочь школьникам:</a:t>
            </a:r>
            <a:endParaRPr lang="ru-RU" dirty="0" smtClean="0"/>
          </a:p>
          <a:p>
            <a:r>
              <a:rPr lang="ru-RU" dirty="0" smtClean="0"/>
              <a:t>- Научиться конструктивно общаться со сверстниками и взрослыми.</a:t>
            </a:r>
          </a:p>
          <a:p>
            <a:r>
              <a:rPr lang="ru-RU" dirty="0" smtClean="0"/>
              <a:t>- Научиться убеждать других словами, а не силой.</a:t>
            </a:r>
          </a:p>
          <a:p>
            <a:r>
              <a:rPr lang="ru-RU" dirty="0" smtClean="0"/>
              <a:t>- Участвовать в интересной «взрослой» и </a:t>
            </a:r>
            <a:r>
              <a:rPr lang="ru-RU" dirty="0" err="1" smtClean="0"/>
              <a:t>общественнополезной</a:t>
            </a:r>
            <a:r>
              <a:rPr lang="ru-RU" dirty="0" smtClean="0"/>
              <a:t> (волонтерской) деятельности.</a:t>
            </a:r>
          </a:p>
          <a:p>
            <a:r>
              <a:rPr lang="ru-RU" dirty="0" smtClean="0"/>
              <a:t>- Научиться самоорганизации, стать более ответственными и культурными.</a:t>
            </a:r>
          </a:p>
          <a:p>
            <a:r>
              <a:rPr lang="ru-RU" dirty="0" smtClean="0"/>
              <a:t>- Научиться конструктивно выходить из конфликта, ссоры, обиды, чтобы конфликты не перерастали в правонарушения.</a:t>
            </a:r>
          </a:p>
          <a:p>
            <a:r>
              <a:rPr lang="ru-RU" dirty="0" smtClean="0"/>
              <a:t>- Помогать другим мириться (своим друзьям, сверстникам и родителям).</a:t>
            </a:r>
          </a:p>
          <a:p>
            <a:r>
              <a:rPr lang="ru-RU" dirty="0" smtClean="0"/>
              <a:t>- Начать осваивать новую профессию - медиатор, получить уникальные навыки и опыт миротворческой деятельности.</a:t>
            </a:r>
          </a:p>
          <a:p>
            <a:r>
              <a:rPr lang="ru-RU" dirty="0" smtClean="0"/>
              <a:t>- Лучше понимать сверстников и взрослых.</a:t>
            </a:r>
          </a:p>
          <a:p>
            <a:r>
              <a:rPr lang="ru-RU" dirty="0" smtClean="0"/>
              <a:t>- Школьникам, пострадавшим от правонарушений, почувствовать себя в безопасности и поверить, что справедливость восстановлена и нет враждебности и угрозы со стороны других ребят.</a:t>
            </a:r>
          </a:p>
          <a:p>
            <a:r>
              <a:rPr lang="ru-RU" dirty="0" smtClean="0"/>
              <a:t>- У детей-обидчиков в ходе медиации появляется возможность понять другую сторону, помириться, проявить раскаяние, посильно возместить причиненный вред, принести извинения и услышать слова прощения, осознать причины своего поступка и понять, что нужно делать, чтобы в дальнейшем не причинять вред другим людям.</a:t>
            </a:r>
          </a:p>
          <a:p>
            <a:r>
              <a:rPr lang="ru-RU" dirty="0" smtClean="0"/>
              <a:t>- Детям-правонарушителям восстановительная программа дает возможность не чувствовать себя «хулиганами» или людьми, которыми взрослые всегда недовольны, восстановить хорошее отношение со стороны ребят, родителей и педагогов, планировать для себя такое будущее, которое поможет избежать попадания в ситуации острых конфликтов или правонарушений.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Управление образования и служба примирения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>
              <a:buNone/>
            </a:pPr>
            <a:r>
              <a:rPr lang="ru-RU" dirty="0" smtClean="0"/>
              <a:t>Служба примирения работает на:</a:t>
            </a:r>
          </a:p>
          <a:p>
            <a:r>
              <a:rPr lang="ru-RU" dirty="0" smtClean="0"/>
              <a:t>- снижение числа конфликтов и обращений недовольных участников образовательного процесса в вышестоящие органы;</a:t>
            </a:r>
          </a:p>
          <a:p>
            <a:r>
              <a:rPr lang="ru-RU" dirty="0" smtClean="0"/>
              <a:t>- улучшение отношений между педагогами, родителями и администрацией;</a:t>
            </a:r>
          </a:p>
          <a:p>
            <a:r>
              <a:rPr lang="ru-RU" dirty="0" smtClean="0"/>
              <a:t>- создание более комфортных отношений в школе.</a:t>
            </a:r>
          </a:p>
          <a:p>
            <a:pPr>
              <a:buNone/>
            </a:pPr>
            <a:r>
              <a:rPr lang="ru-RU" dirty="0" smtClean="0"/>
              <a:t>Что представители управления образования могут сделать для поддержки службы примирения:</a:t>
            </a:r>
          </a:p>
          <a:p>
            <a:r>
              <a:rPr lang="ru-RU" dirty="0" smtClean="0"/>
              <a:t>- организовать обучение медиаторов;</a:t>
            </a:r>
          </a:p>
          <a:p>
            <a:r>
              <a:rPr lang="ru-RU" dirty="0" smtClean="0"/>
              <a:t>- проводить конференции, конкурсы, фестивали для взрослых кураторов и школьников-медиаторов;</a:t>
            </a:r>
          </a:p>
          <a:p>
            <a:r>
              <a:rPr lang="ru-RU" dirty="0" smtClean="0"/>
              <a:t>- переправлять обращения по конфликтным ситуациям в службу примирения (школьную или территориальную, например, районную);</a:t>
            </a:r>
          </a:p>
          <a:p>
            <a:r>
              <a:rPr lang="ru-RU" dirty="0" smtClean="0"/>
              <a:t>- внести пункт о службе примирения в отчетные показатели школы;</a:t>
            </a:r>
          </a:p>
          <a:p>
            <a:r>
              <a:rPr lang="ru-RU" dirty="0" smtClean="0"/>
              <a:t>- не рассматривать наличие конфликтов в школе как зло или непрофессионализм администрации и педагогов;</a:t>
            </a:r>
          </a:p>
          <a:p>
            <a:r>
              <a:rPr lang="ru-RU" dirty="0" smtClean="0"/>
              <a:t>- давать достаточное время для разрешения конфликта в службе примирения</a:t>
            </a:r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dirty="0" smtClean="0"/>
              <a:t>Большое значение здесь имеют воспитательные эффекты, предупреждение повторения подобного поведения в будущем. Порой положительные изменения в сознании подростка даже важнее, чем разрешение конкретного конфликта.</a:t>
            </a:r>
          </a:p>
          <a:p>
            <a:r>
              <a:rPr lang="ru-RU" dirty="0" smtClean="0"/>
              <a:t>Очень важны сохранение и нормализация отношений, поскольку в большинстве случаев обидчик и жертва знакомы друг с другом и после инцидента продолжат встречаться в стенах школы.</a:t>
            </a:r>
          </a:p>
          <a:p>
            <a:r>
              <a:rPr lang="ru-RU" dirty="0" smtClean="0"/>
              <a:t>Если в конфликте есть обидчик и жертва (произошли драка, кража, вымогательство денег, порча имущества), необходимо обсуждать вопрос заглаживания обидчиком причиненного жертве вреда. При этом не надо забывать, что пока ребенок не достиг возраста уголовной ответственности, в юридическом смысле преступления нет.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2800" b="1" dirty="0" smtClean="0"/>
              <a:t>Комиссия по делам несовершеннолетних и защите их прав (</a:t>
            </a:r>
            <a:r>
              <a:rPr lang="ru-RU" sz="2800" b="1" dirty="0" err="1" smtClean="0"/>
              <a:t>КДНиЗП</a:t>
            </a:r>
            <a:r>
              <a:rPr lang="ru-RU" sz="2800" b="1" dirty="0" smtClean="0"/>
              <a:t>) и служба примирения</a:t>
            </a: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Поскольку все ситуации правонарушений с участием несовершеннолетних, не достигших возраста уголовной ответственности, рассматриваются на заседании </a:t>
            </a:r>
            <a:r>
              <a:rPr lang="ru-RU" dirty="0" err="1" smtClean="0"/>
              <a:t>КДНиЗП</a:t>
            </a:r>
            <a:r>
              <a:rPr lang="ru-RU" dirty="0" smtClean="0"/>
              <a:t>, а служба примирения осуществляет работу с участниками таких ситуаций, очень важно конструктивное взаимодействие обеих структур.</a:t>
            </a:r>
            <a:endParaRPr lang="ru-RU" dirty="0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 smtClean="0"/>
              <a:t>Функции службы примирения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>
              <a:buNone/>
            </a:pPr>
            <a:r>
              <a:rPr lang="ru-RU" b="1" i="1" dirty="0" smtClean="0"/>
              <a:t>Восстановительная функция службы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Служба примирения способствует:</a:t>
            </a:r>
          </a:p>
          <a:p>
            <a:r>
              <a:rPr lang="ru-RU" dirty="0" smtClean="0"/>
              <a:t>- восстановлению пострадавшего, то есть нормализации его состояния и отношения к нему в классе (если класс к нему плохо относился), возмещение причиненного ему вреда и т. д.;</a:t>
            </a:r>
          </a:p>
          <a:p>
            <a:r>
              <a:rPr lang="ru-RU" dirty="0" smtClean="0"/>
              <a:t>- восстановлению обидчика в сообществе, то есть прекращение его клеймения. При негативном отношении к правонарушению (а не к самому обидчику) служба примирения поддерживает действия обидчика, направленные на исправление причиненного вреда. Служба помогает налаживанию отношений подростка с родителями, педагогами, уважаемыми взрослыми и ровесниками, поскольку зачастую в результате конфликта и правонарушения отношения разрываются и подросток оказывается «выброшенным» из общества;</a:t>
            </a:r>
          </a:p>
          <a:p>
            <a:r>
              <a:rPr lang="ru-RU" dirty="0" smtClean="0"/>
              <a:t>- восстановлению отношений между обидчиком и пострадавшим. Не обязательно между ними установятся дружеские отношения (хотя и такое случается), но важно, чтобы поддерживались отношения без подозрительности, вражды, отчужденности, без припоминания конфликта;</a:t>
            </a:r>
          </a:p>
          <a:p>
            <a:r>
              <a:rPr lang="ru-RU" dirty="0" smtClean="0"/>
              <a:t>- нормализации отношений в школьном сообществе (прекращение слухов, неприязни, недоверия, взаимных упреков и припоминаний прошлых обид).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 smtClean="0"/>
              <a:t>Функции службы примирения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ru-RU" b="1" i="1" dirty="0" smtClean="0"/>
              <a:t>Образовательная функция службы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одна из проблем в образовании связана с отсутствием контакта между педагогом и учеником. Если между ними нет контакта, то нет и уважения, нет внимания педагога к ученику и ученика к педагогу. Их отношения оказываются слишком формальными. Медиация в конфликтах учитель-ученик помогает установлению контакта между педагогами и учащимися, что восстанавливает уважение как основу образовательного процесса.</a:t>
            </a:r>
          </a:p>
          <a:p>
            <a:pPr>
              <a:buNone/>
            </a:pPr>
            <a:r>
              <a:rPr lang="ru-RU" dirty="0" smtClean="0"/>
              <a:t>способствует созданию безопасной атмосферы в школе, то меньше времени от учебного процесса тратится на поддержание дисциплины, у учеников появляется больше доверия к учителям, более спокойная обстановка способствует концентрации на учебе.</a:t>
            </a:r>
          </a:p>
          <a:p>
            <a:pPr>
              <a:buNone/>
            </a:pP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 smtClean="0"/>
              <a:t>Функции службы примирения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1554162"/>
            <a:ext cx="8686800" cy="4971182"/>
          </a:xfrm>
        </p:spPr>
        <p:txBody>
          <a:bodyPr>
            <a:normAutofit fontScale="40000" lnSpcReduction="20000"/>
          </a:bodyPr>
          <a:lstStyle/>
          <a:p>
            <a:r>
              <a:rPr lang="ru-RU" b="1" i="1" dirty="0" smtClean="0"/>
              <a:t>Воспитательная функция службы</a:t>
            </a:r>
            <a:endParaRPr lang="ru-RU" dirty="0" smtClean="0"/>
          </a:p>
          <a:p>
            <a:r>
              <a:rPr lang="ru-RU" i="1" dirty="0" smtClean="0"/>
              <a:t>«Я научилась слушать другого, даже если с ним не согласна»</a:t>
            </a:r>
            <a:r>
              <a:rPr lang="ru-RU" dirty="0" smtClean="0"/>
              <a:t>.</a:t>
            </a:r>
            <a:br>
              <a:rPr lang="ru-RU" dirty="0" smtClean="0"/>
            </a:br>
            <a:r>
              <a:rPr lang="ru-RU" dirty="0" smtClean="0"/>
              <a:t>Подросток-медиатор</a:t>
            </a:r>
          </a:p>
          <a:p>
            <a:r>
              <a:rPr lang="ru-RU" dirty="0" smtClean="0"/>
              <a:t>Служба примирения может стать важным звеном воспитательного процесса в школе. Эта роль требует отдельного обсуждения, а в данной книге укажем на воспитательные эффекты, возникающие при взаимодействии медиатора и участников конфликтной ситуации.</a:t>
            </a:r>
          </a:p>
          <a:p>
            <a:r>
              <a:rPr lang="ru-RU" dirty="0" smtClean="0"/>
              <a:t>- В ходе индивидуальных встреч с медиатором, предваряющих совместную встречу, стороны конфликта учатся строить коммуникацию и понимать себя и других. Многие подростки в следующих подобных ситуациях применяют полученные ими на медиации навыки, не давая конфликту разгореться.</a:t>
            </a:r>
          </a:p>
          <a:p>
            <a:r>
              <a:rPr lang="ru-RU" dirty="0" smtClean="0"/>
              <a:t>- В нашем обществе не принято спокойно говорить о чувствах, поэтому люди часто их не высказывают, а выражают в виде оскорблений, упреков, жестов и прочего вплоть до применения силы. Медиатор помогает сторонам конфликта достаточно спокойно осознать свои чувства, назвать их («стыд», «страх», «обида» и пр.), избавиться от их негативного влияния, понять и справиться с ними, причем не на тренинге, а в значимой для человека ситуации конфликта.</a:t>
            </a:r>
          </a:p>
          <a:p>
            <a:r>
              <a:rPr lang="ru-RU" dirty="0" smtClean="0"/>
              <a:t>- Подросток в ходе медиации учится принимать на себя ответственность. Нередко родители решают за него все сложные ситуации, в итоге он не может решить сам даже простые ситуации или совершает разрушительные действия, не думая о последствиях и </a:t>
            </a:r>
            <a:r>
              <a:rPr lang="ru-RU" dirty="0" err="1" smtClean="0"/>
              <a:t>от-ветственности</a:t>
            </a:r>
            <a:r>
              <a:rPr lang="ru-RU" dirty="0" smtClean="0"/>
              <a:t>. На медиации, если подросток нанес ущерб и родители его возместили, медиатор задает подростку вопросы о его ответственности и личном вкладе в исправление вреда. Медиатор спрашивает родителей, слишком активно берущих ответственность на себя, действительно ли они хотят всё время исправлять ошибки за своего ребенка, и что подросток будет делать, когда станет взрослым и родители уже не смогут выручать его из сложных ситуаций?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 smtClean="0"/>
              <a:t>Функции службы примирения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1196752"/>
            <a:ext cx="8686800" cy="5256584"/>
          </a:xfrm>
        </p:spPr>
        <p:txBody>
          <a:bodyPr>
            <a:normAutofit fontScale="47500" lnSpcReduction="20000"/>
          </a:bodyPr>
          <a:lstStyle/>
          <a:p>
            <a:r>
              <a:rPr lang="ru-RU" b="1" i="1" dirty="0" smtClean="0"/>
              <a:t>Воспитательная функция службы</a:t>
            </a:r>
            <a:endParaRPr lang="ru-RU" dirty="0" smtClean="0"/>
          </a:p>
          <a:p>
            <a:r>
              <a:rPr lang="ru-RU" dirty="0" smtClean="0"/>
              <a:t>- На медиации проводится анализ произошедшего с различных точек зрения и разных позиций. В сознании нередко болезненный опыт «</a:t>
            </a:r>
            <a:r>
              <a:rPr lang="ru-RU" dirty="0" err="1" smtClean="0"/>
              <a:t>схлопывается</a:t>
            </a:r>
            <a:r>
              <a:rPr lang="ru-RU" dirty="0" smtClean="0"/>
              <a:t>», вытесняется, человек не хочет о нем думать. Наиболее травмирующие моменты события могут постоянно «прокручиваться» в голове, и человек придумывает оправдание совершенному им поступку как не зависящему от него. Медиатор тщательно обсуждает с подростком случившееся: как событие разворачивалось во времени, к каким последствиям привело, как к этому отнеслись разные люди (родители, друзья, учителя...), какие чувства испытывал он и остальные участники, что, на его взгляд, чувствует и хочет вторая сторона конфликта, какие он видит выходы из ситуации и к каким последствиям они приведут. Как правило, после случившегося подростки просто «плывут по течению» событий, а такой анализ помогает им понять себя и происходящее и принять ответственность за исправление ситуации.</a:t>
            </a:r>
          </a:p>
          <a:p>
            <a:r>
              <a:rPr lang="ru-RU" dirty="0" smtClean="0"/>
              <a:t>- Медиатор затрагивает вопрос планирования подростком своего будущего, для чего специально обсуждает способы избегания повторения подобного. В этот момент возникают и другие вопросы, например: «как научиться контролировать свою агрессию?» или «как научиться говорить «нет» в ответ на групповое давление?», то есть подросток сам формирует запрос на работу с психологом или другим специалистом.</a:t>
            </a:r>
          </a:p>
          <a:p>
            <a:r>
              <a:rPr lang="ru-RU" dirty="0" smtClean="0"/>
              <a:t>- Медиатор вовлекает подростка в ответственные отношения, которых не хватает современным подросткам. Некоторые мыслители (Иван </a:t>
            </a:r>
            <a:r>
              <a:rPr lang="ru-RU" dirty="0" err="1" smtClean="0"/>
              <a:t>Иллич</a:t>
            </a:r>
            <a:r>
              <a:rPr lang="ru-RU" dirty="0" smtClean="0"/>
              <a:t> , Нильс Кристи ) говорят о вреде такого понятия, как «период детства», когда юному человеку запрещено совершать взрослые поступки (зарабатывать деньги, планировать свою учебу, самоопределяться в ситуации), и для него специально создается «детское пространство». В результате подросток, не освоив взрослые взаимоотношения, неожиданно для себя оказывается в них по окончании учебного заведения.</a:t>
            </a:r>
          </a:p>
          <a:p>
            <a:r>
              <a:rPr lang="ru-RU" dirty="0" smtClean="0"/>
              <a:t>- Медиатор помогает обеим сторонам конфликта лучше узнать друг друга (кто что любит, чем интересуется, что для кого представляется значимым и что беспокоит), увидеть друг в друге положительные стороны личности, человеческие черты.</a:t>
            </a:r>
          </a:p>
          <a:p>
            <a:pPr>
              <a:buNone/>
            </a:pP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 smtClean="0"/>
              <a:t>Функции службы примирения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1196752"/>
            <a:ext cx="8686800" cy="5256584"/>
          </a:xfrm>
        </p:spPr>
        <p:txBody>
          <a:bodyPr>
            <a:normAutofit fontScale="70000" lnSpcReduction="20000"/>
          </a:bodyPr>
          <a:lstStyle/>
          <a:p>
            <a:r>
              <a:rPr lang="ru-RU" b="1" i="1" dirty="0" smtClean="0"/>
              <a:t>Воспитательная функция службы</a:t>
            </a:r>
            <a:endParaRPr lang="ru-RU" dirty="0" smtClean="0"/>
          </a:p>
          <a:p>
            <a:r>
              <a:rPr lang="ru-RU" dirty="0" smtClean="0"/>
              <a:t>- Для ребенка – участника конфликта «обучение» происходит в значимой для него разрывной ситуации: разрешить ситуацию нужно, а адекватных средств нет. В процесс разрешения конфликтной ситуации в ходе восстановительной программы с помощью медиатора включаются новые, не известные ему прежде способы рассмотрения ситуации, разговора, формы взаимодействия с другими людьми, содержание обсуждаемых вопросов – и все это группируется вокруг того, что получает название «восстановительного способа разрешения конфликта». Если подобные способы работы с конфликтными ситуациями закрепляются в школьной среде, они постепенно осваиваются подростками и становятся одновременно элементами, формирующими восстановительную культуру школы.</a:t>
            </a:r>
          </a:p>
          <a:p>
            <a:r>
              <a:rPr lang="ru-RU" dirty="0" smtClean="0"/>
              <a:t>- Медиация имеет воспитательный эффект для школьников-медиаторов, которые помогают участникам конфликта услышать и понять друг друга, увидеть ситуацию с разных сторон, в споре использовать не силу, а коммуникацию.</a:t>
            </a:r>
          </a:p>
          <a:p>
            <a:pPr>
              <a:buNone/>
            </a:pP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i="1" dirty="0" smtClean="0"/>
              <a:t>Профилактическая функция службы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i="1" dirty="0" smtClean="0"/>
              <a:t>Социализация – это коммуникативный </a:t>
            </a:r>
            <a:r>
              <a:rPr lang="ru-RU" i="1" dirty="0" err="1" smtClean="0"/>
              <a:t>npoifecc</a:t>
            </a:r>
            <a:r>
              <a:rPr lang="ru-RU" i="1" dirty="0" smtClean="0"/>
              <a:t>. Каждый человек постепенно вырабатывает способность участвовать в организованных группах. Попытки участия непрерывно корректируются, пока он не научится предвидеть реакции других людей и приспосабливаться к ним.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Т. </a:t>
            </a:r>
            <a:r>
              <a:rPr lang="ru-RU" dirty="0" err="1" smtClean="0"/>
              <a:t>Шибутани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Позиция медиатора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dirty="0" smtClean="0"/>
              <a:t>Медиатор (ведущий примирительной встречи) не является ни судьей, ни адвокатом, ни следователем, ни прокурором, ни воспитателем или советчиком. Медиатор – нейтральный посредник, помогающий наладить конструктивный диалог между сторонами по поводу возможного разрешения конфликта и в равной степени поддерживающий их в этом.</a:t>
            </a:r>
          </a:p>
          <a:p>
            <a:r>
              <a:rPr lang="ru-RU" dirty="0" smtClean="0"/>
              <a:t>Медиатор не несет ответственности за примирение сторон или выработку ими решения, поскольку это – ответственность сторон. Медиатор отвечает за то, чтобы люди поняли предлагаемый им восстановительный способ выхода из ситуации и сделали осознанный выбор – воспользоваться им или нет. Медиатор также отвечает за то, чтобы на встрече были созданы максимальные условия для взаимопонимания и примирения.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Принцип </a:t>
            </a:r>
            <a:r>
              <a:rPr lang="ru-RU" b="1" dirty="0" err="1" smtClean="0"/>
              <a:t>медиацииы</a:t>
            </a:r>
            <a:r>
              <a:rPr lang="ru-RU" b="1" dirty="0" smtClean="0"/>
              <a:t>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endParaRPr lang="ru-RU" dirty="0" smtClean="0"/>
          </a:p>
          <a:p>
            <a:r>
              <a:rPr lang="ru-RU" i="1" dirty="0" smtClean="0"/>
              <a:t>Добровольность участия сторон</a:t>
            </a:r>
            <a:r>
              <a:rPr lang="ru-RU" dirty="0" smtClean="0"/>
              <a:t> – Стороны участвуют во встрече добровольно, их принуждение к участию в какой-либо форме недопустимо. Стороны вправе отказаться от участия в медиации как до ее начала, так и в ходе самой медиации.</a:t>
            </a:r>
          </a:p>
          <a:p>
            <a:r>
              <a:rPr lang="ru-RU" i="1" dirty="0" smtClean="0"/>
              <a:t>Информированность сторон</a:t>
            </a:r>
            <a:r>
              <a:rPr lang="ru-RU" dirty="0" smtClean="0"/>
              <a:t> – Медиатор обязан предоставить сторонам всю необходимую информацию о сути медиации, ее процессе и возможных последствиях.</a:t>
            </a:r>
          </a:p>
          <a:p>
            <a:r>
              <a:rPr lang="ru-RU" i="1" dirty="0" smtClean="0"/>
              <a:t>Нейтральность медиатора</a:t>
            </a:r>
            <a:r>
              <a:rPr lang="ru-RU" dirty="0" smtClean="0"/>
              <a:t> – Медиатор в равной степени поддерживает стороны и их стремление в разрешении конфликта. Если медиатор чувствует, что не может сохранять нейтральность, он должен передать дело другому медиатору или прекратить медиацию. Медиатор не может принимать от какой-либо из сторон вознаграждения, которые могут вызвать подозрения в поддержке одной из сторон.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Принцип </a:t>
            </a:r>
            <a:r>
              <a:rPr lang="ru-RU" b="1" dirty="0" err="1" smtClean="0"/>
              <a:t>медиацииы</a:t>
            </a:r>
            <a:r>
              <a:rPr lang="ru-RU" b="1" dirty="0" smtClean="0"/>
              <a:t>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i="1" dirty="0" smtClean="0"/>
              <a:t>Ответственность сторон и медиатора</a:t>
            </a:r>
            <a:r>
              <a:rPr lang="ru-RU" dirty="0" smtClean="0"/>
              <a:t> – Медиатор отвечает за безопасность участников на встрече, а также за соблюдение принципов и стандартов. Ответственность за результат медиации несут стороны конфликта, участвующие в медиации. Медиатор не может советовать сторонам принять то или иное решение по существу конфликта.</a:t>
            </a:r>
          </a:p>
          <a:p>
            <a:r>
              <a:rPr lang="ru-RU" i="1" dirty="0" smtClean="0"/>
              <a:t>Заглаживание вреда обидчиком</a:t>
            </a:r>
            <a:r>
              <a:rPr lang="ru-RU" dirty="0" smtClean="0"/>
              <a:t> – В ситуации где есть обидчик и жертва, ответственность обидчика состоит в заглаживании вреда, причиненного жертве.</a:t>
            </a:r>
          </a:p>
          <a:p>
            <a:r>
              <a:rPr lang="ru-RU" i="1" dirty="0" smtClean="0"/>
              <a:t>Самостоятельность служб примирения </a:t>
            </a:r>
            <a:r>
              <a:rPr lang="ru-RU" dirty="0" smtClean="0"/>
              <a:t>– Служба примирения самостоятельна в выборе форм деятельности и организации процесса медиации.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i="1" dirty="0" smtClean="0"/>
              <a:t>Реагирование на конфликт в контексте восстановительной культуры</a:t>
            </a:r>
            <a:endParaRPr lang="ru-RU" dirty="0"/>
          </a:p>
        </p:txBody>
      </p:sp>
      <p:pic>
        <p:nvPicPr>
          <p:cNvPr id="4" name="Содержимое 3" descr="Реагирование на конфликт в контексте восстановительной культуры"/>
          <p:cNvPicPr>
            <a:picLocks noGrp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2852936"/>
            <a:ext cx="8496944" cy="227121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Потеря позиции медиатора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При потере позиции медиатор попадет в другие «роли» или другие профессиональные позиции, и тогда изменится его взгляд на ситуацию, а отсюда и способ разрешения конфликта и, соответственно, действия, то есть он уже перестанет быть медиатором.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238</TotalTime>
  <Words>2953</Words>
  <Application>Microsoft Office PowerPoint</Application>
  <PresentationFormat>Экран (4:3)</PresentationFormat>
  <Paragraphs>251</Paragraphs>
  <Slides>46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46</vt:i4>
      </vt:variant>
    </vt:vector>
  </HeadingPairs>
  <TitlesOfParts>
    <vt:vector size="47" baseType="lpstr">
      <vt:lpstr>Трек</vt:lpstr>
      <vt:lpstr>Основы школьной медиации</vt:lpstr>
      <vt:lpstr>Медиация</vt:lpstr>
      <vt:lpstr>Восстановительная медиация</vt:lpstr>
      <vt:lpstr>Слайд 4</vt:lpstr>
      <vt:lpstr>Позиция медиатора</vt:lpstr>
      <vt:lpstr>Принцип медиацииы </vt:lpstr>
      <vt:lpstr>Принцип медиацииы </vt:lpstr>
      <vt:lpstr>Реагирование на конфликт в контексте восстановительной культуры</vt:lpstr>
      <vt:lpstr>Потеря позиции медиатора </vt:lpstr>
      <vt:lpstr>Возможные «деформации» позиции медиатора </vt:lpstr>
      <vt:lpstr>деформация позиции медиатора</vt:lpstr>
      <vt:lpstr>Формирование нового типа реагирования на конфликтные ситуации</vt:lpstr>
      <vt:lpstr>Изменение сложившихся установок педагогов, администрации, школьников и родителей на то, как следует разрешать конфликты; привитие ценностей культуры взаимопонимания</vt:lpstr>
      <vt:lpstr>Развитие форм воспитания, основанных на восстановительных практиках </vt:lpstr>
      <vt:lpstr>Структура и организация деятельности службы примирения</vt:lpstr>
      <vt:lpstr>Слайд 16</vt:lpstr>
      <vt:lpstr>Кураторы (руководители) службы примирения</vt:lpstr>
      <vt:lpstr>Направления работы кураторов (руководителей) службы примирения</vt:lpstr>
      <vt:lpstr>Направления работы кураторов (руководителей) службы примирения</vt:lpstr>
      <vt:lpstr>Направления работы кураторов (руководителей) службы примирения</vt:lpstr>
      <vt:lpstr>Команда службы примирения </vt:lpstr>
      <vt:lpstr>Ценности команды </vt:lpstr>
      <vt:lpstr>Группа поддержки </vt:lpstr>
      <vt:lpstr>Круг людей, заинтересованных в развитии восстановительной культуры</vt:lpstr>
      <vt:lpstr>Служба примирения и ее окружение</vt:lpstr>
      <vt:lpstr>Директор и служба примирения </vt:lpstr>
      <vt:lpstr>Директор и служба примирения </vt:lpstr>
      <vt:lpstr>Директор и служба примирения </vt:lpstr>
      <vt:lpstr>Директор и служба примирения </vt:lpstr>
      <vt:lpstr>Родители и служба примирения </vt:lpstr>
      <vt:lpstr>Родители и служба примирения </vt:lpstr>
      <vt:lpstr>Психолог школы и служба примирения </vt:lpstr>
      <vt:lpstr>Педагоги и служба примирения </vt:lpstr>
      <vt:lpstr>Высказываемые Опасения учителей </vt:lpstr>
      <vt:lpstr>Высказываемые Опасения учителей </vt:lpstr>
      <vt:lpstr>Высказываемые Опасения учителей </vt:lpstr>
      <vt:lpstr>Возможности педагогов в развитии восстановительной культуры школы</vt:lpstr>
      <vt:lpstr>Школьники и служба примирения</vt:lpstr>
      <vt:lpstr>Управление образования и служба примирения</vt:lpstr>
      <vt:lpstr>Комиссия по делам несовершеннолетних и защите их прав (КДНиЗП) и служба примирения</vt:lpstr>
      <vt:lpstr>Функции службы примирения</vt:lpstr>
      <vt:lpstr>Функции службы примирения</vt:lpstr>
      <vt:lpstr>Функции службы примирения</vt:lpstr>
      <vt:lpstr>Функции службы примирения</vt:lpstr>
      <vt:lpstr>Функции службы примирения</vt:lpstr>
      <vt:lpstr>Профилактическая функция службы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Основы школьной медиации</dc:title>
  <dc:creator>Ирина</dc:creator>
  <cp:lastModifiedBy>12</cp:lastModifiedBy>
  <cp:revision>27</cp:revision>
  <dcterms:created xsi:type="dcterms:W3CDTF">2014-09-15T14:47:10Z</dcterms:created>
  <dcterms:modified xsi:type="dcterms:W3CDTF">2016-09-18T21:17:43Z</dcterms:modified>
</cp:coreProperties>
</file>