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8" r:id="rId3"/>
    <p:sldId id="332" r:id="rId4"/>
    <p:sldId id="333" r:id="rId5"/>
    <p:sldId id="278" r:id="rId6"/>
    <p:sldId id="334" r:id="rId7"/>
    <p:sldId id="258" r:id="rId8"/>
    <p:sldId id="274" r:id="rId9"/>
    <p:sldId id="298" r:id="rId10"/>
    <p:sldId id="275" r:id="rId11"/>
    <p:sldId id="276" r:id="rId12"/>
    <p:sldId id="279" r:id="rId13"/>
    <p:sldId id="280" r:id="rId14"/>
    <p:sldId id="260" r:id="rId15"/>
    <p:sldId id="336" r:id="rId16"/>
    <p:sldId id="335" r:id="rId17"/>
    <p:sldId id="320" r:id="rId18"/>
    <p:sldId id="337" r:id="rId19"/>
    <p:sldId id="309" r:id="rId20"/>
    <p:sldId id="263" r:id="rId21"/>
    <p:sldId id="269" r:id="rId22"/>
    <p:sldId id="311" r:id="rId23"/>
    <p:sldId id="294" r:id="rId24"/>
    <p:sldId id="312" r:id="rId25"/>
    <p:sldId id="31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800000"/>
    <a:srgbClr val="FFFF00"/>
    <a:srgbClr val="039734"/>
    <a:srgbClr val="0033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>
      <p:cViewPr>
        <p:scale>
          <a:sx n="81" d="100"/>
          <a:sy n="81" d="100"/>
        </p:scale>
        <p:origin x="-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06AFBB-A559-4259-A084-6E5CA890A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51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C3A62A-8FB6-469C-B661-B19492ECB9D5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5DA5-5BD0-4690-8A3F-E33AE1E0F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3C88-8006-415B-85BF-1283CF9A9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35FC-9ACD-4BC5-A19F-687D85696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2D66E-52F2-4D62-BFC2-72427034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4DF7-50E3-4E0B-BDD6-C674BC6EA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EED7-E018-4E62-9CE2-94E343EFC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B3C2-E8A8-4A36-AC60-7281C1254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C04A6-A437-434F-BB42-DA00FF54B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8DC17-49E1-4FC7-8E81-8C7F40274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415F-6A6A-4243-B92D-D41A6F219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3B20-0D30-448D-94C0-9A9AE7668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50000">
              <a:srgbClr val="FFFFCC"/>
            </a:gs>
            <a:gs pos="100000">
              <a:srgbClr val="CC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8312B4-9D7C-4960-8ECE-CABF9420E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6064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3300"/>
                </a:solidFill>
              </a:rPr>
              <a:t>Школьные службы примирения</a:t>
            </a:r>
          </a:p>
        </p:txBody>
      </p:sp>
      <p:pic>
        <p:nvPicPr>
          <p:cNvPr id="2051" name="Picture 6" descr="Примирил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01863"/>
            <a:ext cx="5832475" cy="384016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3898900" cy="5289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dirty="0" smtClean="0">
                <a:solidFill>
                  <a:srgbClr val="800000"/>
                </a:solidFill>
              </a:rPr>
              <a:t>Стрелки</a:t>
            </a:r>
          </a:p>
          <a:p>
            <a:pPr eaLnBrk="1" hangingPunct="1"/>
            <a:endParaRPr lang="ru-RU" sz="3200" dirty="0" smtClean="0"/>
          </a:p>
          <a:p>
            <a:pPr eaLnBrk="1" hangingPunct="1">
              <a:buFontTx/>
              <a:buNone/>
            </a:pPr>
            <a:r>
              <a:rPr lang="ru-RU" sz="3200" dirty="0" smtClean="0"/>
              <a:t>   Попытки детей самим решить конфликты с  использованием силы</a:t>
            </a:r>
          </a:p>
        </p:txBody>
      </p:sp>
      <p:pic>
        <p:nvPicPr>
          <p:cNvPr id="10243" name="Picture 7" descr="Кул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908050"/>
            <a:ext cx="42481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Скрытые (многолетние) конфликты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Групповое давление, отвержение, бойкот.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Замыкание в себе.</a:t>
            </a:r>
          </a:p>
        </p:txBody>
      </p:sp>
      <p:pic>
        <p:nvPicPr>
          <p:cNvPr id="11269" name="Picture 4" descr="Конфликт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92375"/>
            <a:ext cx="4033838" cy="3990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0" name="Picture 5" descr="Конфликт 9 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419350"/>
            <a:ext cx="2632075" cy="4105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 eaLnBrk="1" hangingPunct="1"/>
            <a:r>
              <a:rPr lang="ru-RU" dirty="0" smtClean="0">
                <a:solidFill>
                  <a:srgbClr val="800000"/>
                </a:solidFill>
              </a:rPr>
              <a:t>Направление 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к психологу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2643206" cy="42052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Психолог работает по запросу.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Длительная работа</a:t>
            </a:r>
          </a:p>
        </p:txBody>
      </p:sp>
      <p:pic>
        <p:nvPicPr>
          <p:cNvPr id="12292" name="Picture 4" descr="Я не псих 2"/>
          <p:cNvPicPr>
            <a:picLocks noChangeAspect="1" noChangeArrowheads="1"/>
          </p:cNvPicPr>
          <p:nvPr/>
        </p:nvPicPr>
        <p:blipFill>
          <a:blip r:embed="rId2"/>
          <a:srcRect b="8989"/>
          <a:stretch>
            <a:fillRect/>
          </a:stretch>
        </p:blipFill>
        <p:spPr bwMode="auto">
          <a:xfrm>
            <a:off x="4429124" y="285728"/>
            <a:ext cx="4457703" cy="602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516688" y="3573463"/>
            <a:ext cx="1655762" cy="1279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1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Я не псих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</a:rPr>
              <a:t>Органы школьного самоуправления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619625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13316" name="Picture 4" descr="45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643050"/>
            <a:ext cx="7572514" cy="504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800000"/>
                </a:solidFill>
              </a:rPr>
              <a:t>Что общего у этих способов?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4286280" cy="578647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Решение о способе выхода из конфликта принимают не сами участники ситуации, 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а кто-то другой,  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используя при этом: </a:t>
            </a:r>
          </a:p>
          <a:p>
            <a:pPr eaLnBrk="1" hangingPunct="1"/>
            <a:r>
              <a:rPr lang="ru-RU" sz="2800" dirty="0" smtClean="0"/>
              <a:t>власть (взрослые), </a:t>
            </a:r>
          </a:p>
          <a:p>
            <a:pPr eaLnBrk="1" hangingPunct="1"/>
            <a:r>
              <a:rPr lang="ru-RU" sz="2800" dirty="0" smtClean="0"/>
              <a:t>физическую силу (дети на «стрелках»), </a:t>
            </a:r>
          </a:p>
          <a:p>
            <a:pPr eaLnBrk="1" hangingPunct="1"/>
            <a:r>
              <a:rPr lang="ru-RU" sz="2800" dirty="0" smtClean="0"/>
              <a:t>психологическое давление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47126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86314" y="273050"/>
            <a:ext cx="4214842" cy="629922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Решение конфликта заменяется</a:t>
            </a:r>
          </a:p>
          <a:p>
            <a:pPr algn="ctr">
              <a:buNone/>
            </a:pPr>
            <a:r>
              <a:rPr lang="ru-RU" sz="2800" dirty="0" smtClean="0"/>
              <a:t>«принуждением к миру» и угрозой наказания за невыполнение требований.  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Дети не учатся способам решения конфликтов, ответственности, поскольку решение за них находят взрослые</a:t>
            </a:r>
          </a:p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5137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4429157" cy="66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40507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70636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41438"/>
            <a:ext cx="8229600" cy="4065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800" dirty="0" smtClean="0">
                <a:solidFill>
                  <a:schemeClr val="accent2"/>
                </a:solidFill>
              </a:rPr>
              <a:t>Мы предлагаем для работы с конфликтами  использовать восстановительную медиацию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Медиация – это встреча людей за СТОЛОМ ПЕРЕГОВОРОВ, где они смогут сами:</a:t>
            </a:r>
            <a:endParaRPr lang="ru-RU" sz="2800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1714488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52956" cy="564360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Понять друг друга</a:t>
            </a:r>
          </a:p>
          <a:p>
            <a:pPr eaLnBrk="1" hangingPunct="1"/>
            <a:r>
              <a:rPr lang="ru-RU" sz="2400" b="1" dirty="0" smtClean="0"/>
              <a:t>Обсудить последствия конфликта и избавиться от негативных эмоций; </a:t>
            </a:r>
          </a:p>
          <a:p>
            <a:pPr eaLnBrk="1" hangingPunct="1"/>
            <a:r>
              <a:rPr lang="ru-RU" sz="2400" b="1" dirty="0"/>
              <a:t>Н</a:t>
            </a:r>
            <a:r>
              <a:rPr lang="ru-RU" sz="2400" b="1" dirty="0" smtClean="0"/>
              <a:t>айти </a:t>
            </a:r>
            <a:r>
              <a:rPr lang="ru-RU" sz="2400" b="1" dirty="0" smtClean="0"/>
              <a:t>устраивающее всех решения;</a:t>
            </a:r>
          </a:p>
          <a:p>
            <a:pPr eaLnBrk="1" hangingPunct="1"/>
            <a:r>
              <a:rPr lang="ru-RU" sz="2400" b="1" dirty="0" smtClean="0"/>
              <a:t>Обсудить, как избежать повторения конфликта в будущем.</a:t>
            </a:r>
            <a:r>
              <a:rPr lang="ru-RU" sz="2400" dirty="0" smtClean="0"/>
              <a:t> </a:t>
            </a:r>
          </a:p>
          <a:p>
            <a:pPr eaLnBrk="1" hangingPunct="1"/>
            <a:r>
              <a:rPr lang="ru-RU" sz="2400" b="1" dirty="0" smtClean="0"/>
              <a:t>Принять ответственность за исправление причиненного вреда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</a:t>
            </a: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18405" r="2746"/>
          <a:stretch>
            <a:fillRect/>
          </a:stretch>
        </p:blipFill>
        <p:spPr bwMode="auto">
          <a:xfrm>
            <a:off x="91702" y="285728"/>
            <a:ext cx="89808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808" t="27730" b="9785"/>
          <a:stretch>
            <a:fillRect/>
          </a:stretch>
        </p:blipFill>
        <p:spPr bwMode="auto">
          <a:xfrm>
            <a:off x="71406" y="642918"/>
            <a:ext cx="899502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3300"/>
                </a:solidFill>
              </a:rPr>
              <a:t>Ведущий примирительной встречи (медиатор)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44" y="1428736"/>
            <a:ext cx="4857784" cy="5143536"/>
          </a:xfrm>
        </p:spPr>
        <p:txBody>
          <a:bodyPr/>
          <a:lstStyle/>
          <a:p>
            <a:pPr eaLnBrk="1" hangingPunct="1"/>
            <a:r>
              <a:rPr lang="ru-RU" dirty="0" smtClean="0"/>
              <a:t>Поддерживает участников</a:t>
            </a:r>
          </a:p>
          <a:p>
            <a:pPr eaLnBrk="1" hangingPunct="1"/>
            <a:r>
              <a:rPr lang="ru-RU" dirty="0" smtClean="0"/>
              <a:t>Организует конструктивный диалог</a:t>
            </a:r>
          </a:p>
          <a:p>
            <a:pPr eaLnBrk="1" hangingPunct="1"/>
            <a:r>
              <a:rPr lang="ru-RU" dirty="0" smtClean="0"/>
              <a:t>Не  судит, не защищает, не поучает, не жалеет </a:t>
            </a:r>
          </a:p>
          <a:p>
            <a:pPr eaLnBrk="1" hangingPunct="1"/>
            <a:r>
              <a:rPr lang="ru-RU" dirty="0" smtClean="0"/>
              <a:t>Способствует тому, чтобы обидчик возместил причиненный вред.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85736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Ответственность в восстановительной медиации понимается </a:t>
            </a:r>
            <a:r>
              <a:rPr lang="ru-RU" u="sng" dirty="0" smtClean="0"/>
              <a:t>не как наказание</a:t>
            </a:r>
            <a:r>
              <a:rPr lang="ru-RU" dirty="0" smtClean="0"/>
              <a:t>, а как понимание обидчиком чувств потерпевшего,  последствий, к котором привело правонарушение, а затем  заглаживание причиненного вреда самим обидчиком.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Поэтому ведущий  поддерживает ответственное поведение сторон конфликта.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 Конфликт должен быть решен его непосредственными участниками, поскольку только они смогут найти лучшее решение. И если они приняли на себя ответственность за решение, то наверняка его выполнят и больше не попадут в подобную ситуацию.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dirty="0" smtClean="0">
                <a:cs typeface="Times New Roman" pitchFamily="18" charset="0"/>
              </a:rPr>
              <a:t>  </a:t>
            </a:r>
            <a:r>
              <a:rPr lang="ru-RU" sz="3600" dirty="0" smtClean="0"/>
              <a:t>Медиаторами в школах становятся не только взрослые, но и  подростки, поскольку у них наиболее тесный контакт со сверстниками.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 Взрослым подростки часто не доверяют или боятся прослыть «стукачами».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6" descr="Примирилис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65026" y="1515422"/>
            <a:ext cx="4421773" cy="291371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2852"/>
            <a:ext cx="3008313" cy="5983311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/>
              <a:t>Медиатор организует примирительную встречу только при добровольном участии обеих сторон  и в интересах сторон. </a:t>
            </a:r>
          </a:p>
          <a:p>
            <a:pPr eaLnBrk="1" hangingPunct="1">
              <a:buNone/>
            </a:pPr>
            <a:endParaRPr lang="ru-RU" sz="2400" dirty="0" smtClean="0"/>
          </a:p>
          <a:p>
            <a:pPr algn="ctr" eaLnBrk="1" hangingPunct="1">
              <a:buNone/>
            </a:pPr>
            <a:r>
              <a:rPr lang="ru-RU" sz="2400" dirty="0" smtClean="0"/>
              <a:t>Для этого он предварительно встречается с  </a:t>
            </a:r>
          </a:p>
          <a:p>
            <a:pPr algn="ctr" eaLnBrk="1" hangingPunct="1">
              <a:buNone/>
            </a:pPr>
            <a:r>
              <a:rPr lang="ru-RU" sz="2400" dirty="0" smtClean="0"/>
              <a:t>каждым из участников </a:t>
            </a:r>
          </a:p>
          <a:p>
            <a:pPr algn="ctr" eaLnBrk="1" hangingPunct="1">
              <a:buNone/>
            </a:pPr>
            <a:r>
              <a:rPr lang="ru-RU" sz="2400" dirty="0" smtClean="0"/>
              <a:t>отдельно.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6286500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66246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Служба стремится, чтобы максимальное количество ситуаций решались на программах примирения.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Чтобы сторонам конфликта в первую очередь была предложено самим найти решение ситуации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/>
          <a:lstStyle/>
          <a:p>
            <a:r>
              <a:rPr lang="ru-RU" sz="3200" b="1" dirty="0" smtClean="0"/>
              <a:t>Последствия конфликтов травмируют душу и психику как обидчика, </a:t>
            </a:r>
            <a:br>
              <a:rPr lang="ru-RU" sz="3200" b="1" dirty="0" smtClean="0"/>
            </a:br>
            <a:r>
              <a:rPr lang="ru-RU" sz="3200" b="1" dirty="0" smtClean="0"/>
              <a:t>так и жертвы</a:t>
            </a:r>
            <a:r>
              <a:rPr lang="ru-RU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17747"/>
            <a:ext cx="76438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2582858"/>
          </a:xfrm>
        </p:spPr>
        <p:txBody>
          <a:bodyPr/>
          <a:lstStyle/>
          <a:p>
            <a:r>
              <a:rPr lang="ru-RU" sz="4800" b="1" dirty="0" smtClean="0"/>
              <a:t>конфликт</a:t>
            </a:r>
            <a:endParaRPr lang="ru-RU" sz="4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4804" y="28588"/>
            <a:ext cx="5138044" cy="34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5572132" cy="371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333375"/>
            <a:ext cx="6500858" cy="609602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dirty="0" smtClean="0"/>
              <a:t>   Важнейшие вопросы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dirty="0" smtClean="0"/>
              <a:t>        для  подростков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600" b="1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dirty="0" smtClean="0"/>
              <a:t>статус среди сверстников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dirty="0" smtClean="0"/>
              <a:t>общение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dirty="0" smtClean="0"/>
              <a:t>взаимоотношения с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 smtClean="0"/>
              <a:t>             противоположным полом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dirty="0" smtClean="0"/>
              <a:t>власть и влияние на других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dirty="0" smtClean="0"/>
              <a:t> принадлежность к группировке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 smtClean="0"/>
              <a:t>                                                      в классе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 dirty="0" smtClean="0"/>
              <a:t>опробование разных ролей и т.д.</a:t>
            </a:r>
            <a:r>
              <a:rPr lang="ru-RU" sz="2600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6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i="1" dirty="0" smtClean="0"/>
              <a:t>    </a:t>
            </a:r>
          </a:p>
        </p:txBody>
      </p:sp>
      <p:pic>
        <p:nvPicPr>
          <p:cNvPr id="6147" name="Picture 4" descr="55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33375"/>
            <a:ext cx="3214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50825" y="4437063"/>
            <a:ext cx="88931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600" b="1" dirty="0"/>
              <a:t>    </a:t>
            </a:r>
            <a:endParaRPr lang="ru-RU" sz="26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513896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4" y="3712473"/>
            <a:ext cx="57150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04"/>
            <a:ext cx="365025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78593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00000"/>
                </a:solidFill>
              </a:rPr>
              <a:t>Способы реагирования  школы 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на конфликты 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и мелкие криминальные ситуации.</a:t>
            </a:r>
            <a:r>
              <a:rPr lang="ru-RU" sz="40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776663"/>
          </a:xfrm>
        </p:spPr>
        <p:txBody>
          <a:bodyPr/>
          <a:lstStyle/>
          <a:p>
            <a:pPr eaLnBrk="1" hangingPunct="1"/>
            <a:r>
              <a:rPr lang="ru-RU" dirty="0" smtClean="0"/>
              <a:t>Административно-карательный </a:t>
            </a:r>
          </a:p>
          <a:p>
            <a:pPr eaLnBrk="1" hangingPunct="1"/>
            <a:r>
              <a:rPr lang="ru-RU" dirty="0" smtClean="0"/>
              <a:t>Направление к психологу/соц. педагогу</a:t>
            </a:r>
          </a:p>
          <a:p>
            <a:pPr eaLnBrk="1" hangingPunct="1"/>
            <a:r>
              <a:rPr lang="ru-RU" dirty="0" smtClean="0"/>
              <a:t>«Стрелки» среди подростков</a:t>
            </a:r>
          </a:p>
          <a:p>
            <a:pPr eaLnBrk="1" hangingPunct="1"/>
            <a:r>
              <a:rPr lang="ru-RU" dirty="0" smtClean="0"/>
              <a:t>Передача в органы детского самоуправления </a:t>
            </a:r>
          </a:p>
          <a:p>
            <a:pPr eaLnBrk="1" hangingPunct="1"/>
            <a:r>
              <a:rPr lang="ru-RU" dirty="0" smtClean="0"/>
              <a:t>Замалчивание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Административно-карательный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12875"/>
            <a:ext cx="4176712" cy="51133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/>
              <a:t>вызов к директору,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вызов на педсовет,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вызов родителей 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Обращение в </a:t>
            </a:r>
            <a:r>
              <a:rPr lang="ru-RU" sz="2800" b="1" dirty="0" err="1" smtClean="0"/>
              <a:t>КДНиЗП</a:t>
            </a:r>
            <a:endParaRPr lang="ru-RU" sz="2800" b="1" dirty="0" smtClean="0"/>
          </a:p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и т.п.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 l="22620" r="20705"/>
          <a:stretch>
            <a:fillRect/>
          </a:stretch>
        </p:blipFill>
        <p:spPr bwMode="auto">
          <a:xfrm>
            <a:off x="4859338" y="1484313"/>
            <a:ext cx="36464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Ива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5564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454</Words>
  <Application>Microsoft Office PowerPoint</Application>
  <PresentationFormat>Экран (4:3)</PresentationFormat>
  <Paragraphs>89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Школьные службы примирения</vt:lpstr>
      <vt:lpstr>Презентация PowerPoint</vt:lpstr>
      <vt:lpstr>Последствия конфликтов травмируют душу и психику как обидчика,  так и жертвы.  </vt:lpstr>
      <vt:lpstr>конфликт</vt:lpstr>
      <vt:lpstr>Презентация PowerPoint</vt:lpstr>
      <vt:lpstr>Презентация PowerPoint</vt:lpstr>
      <vt:lpstr>Способы реагирования  школы  на конфликты  и мелкие криминальные ситуации. </vt:lpstr>
      <vt:lpstr>Административно-карательный</vt:lpstr>
      <vt:lpstr>Презентация PowerPoint</vt:lpstr>
      <vt:lpstr>Презентация PowerPoint</vt:lpstr>
      <vt:lpstr>Скрытые (многолетние) конфликты</vt:lpstr>
      <vt:lpstr>Направление  к психологу</vt:lpstr>
      <vt:lpstr>Органы школьного самоуправления</vt:lpstr>
      <vt:lpstr>Что общего у этих способов?</vt:lpstr>
      <vt:lpstr>Презентация PowerPoint</vt:lpstr>
      <vt:lpstr>Презентация PowerPoint</vt:lpstr>
      <vt:lpstr>Презентация PowerPoint</vt:lpstr>
      <vt:lpstr> Медиация – это встреча людей за СТОЛОМ ПЕРЕГОВОРОВ, где они смогут сами:</vt:lpstr>
      <vt:lpstr>Презентация PowerPoint</vt:lpstr>
      <vt:lpstr>Ведущий примирительной встречи (медиатор)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службы примирения</dc:title>
  <dc:creator>g</dc:creator>
  <cp:lastModifiedBy>user1</cp:lastModifiedBy>
  <cp:revision>153</cp:revision>
  <dcterms:created xsi:type="dcterms:W3CDTF">2008-01-29T09:17:24Z</dcterms:created>
  <dcterms:modified xsi:type="dcterms:W3CDTF">2017-04-24T05:14:55Z</dcterms:modified>
</cp:coreProperties>
</file>