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18" r:id="rId3"/>
    <p:sldId id="332" r:id="rId4"/>
    <p:sldId id="333" r:id="rId5"/>
    <p:sldId id="278" r:id="rId6"/>
    <p:sldId id="334" r:id="rId7"/>
    <p:sldId id="258" r:id="rId8"/>
    <p:sldId id="274" r:id="rId9"/>
    <p:sldId id="298" r:id="rId10"/>
    <p:sldId id="275" r:id="rId11"/>
    <p:sldId id="276" r:id="rId12"/>
    <p:sldId id="279" r:id="rId13"/>
    <p:sldId id="280" r:id="rId14"/>
    <p:sldId id="260" r:id="rId15"/>
    <p:sldId id="336" r:id="rId16"/>
    <p:sldId id="335" r:id="rId17"/>
    <p:sldId id="320" r:id="rId18"/>
    <p:sldId id="337" r:id="rId19"/>
    <p:sldId id="309" r:id="rId20"/>
    <p:sldId id="263" r:id="rId21"/>
    <p:sldId id="269" r:id="rId22"/>
    <p:sldId id="311" r:id="rId23"/>
    <p:sldId id="294" r:id="rId24"/>
    <p:sldId id="312" r:id="rId25"/>
    <p:sldId id="315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FFFFCC"/>
    <a:srgbClr val="800000"/>
    <a:srgbClr val="FFFF00"/>
    <a:srgbClr val="039734"/>
    <a:srgbClr val="003300"/>
    <a:srgbClr val="FF33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12" autoAdjust="0"/>
    <p:restoredTop sz="94660"/>
  </p:normalViewPr>
  <p:slideViewPr>
    <p:cSldViewPr>
      <p:cViewPr>
        <p:scale>
          <a:sx n="81" d="100"/>
          <a:sy n="81" d="100"/>
        </p:scale>
        <p:origin x="-8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106AFBB-A559-4259-A084-6E5CA890A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0513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FC3A62A-8FB6-469C-B661-B19492ECB9D5}" type="slidenum">
              <a:rPr lang="ru-RU" smtClean="0"/>
              <a:pPr/>
              <a:t>25</a:t>
            </a:fld>
            <a:endParaRPr lang="ru-RU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A5DA5-5BD0-4690-8A3F-E33AE1E0FD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23C88-8006-415B-85BF-1283CF9A9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035FC-9ACD-4BC5-A19F-687D85696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2D66E-52F2-4D62-BFC2-724270346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84DF7-50E3-4E0B-BDD6-C674BC6EA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2EED7-E018-4E62-9CE2-94E343EFC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EB3C2-E8A8-4A36-AC60-7281C1254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C04A6-A437-434F-BB42-DA00FF54B0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8DC17-49E1-4FC7-8E81-8C7F402743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7415F-6A6A-4243-B92D-D41A6F219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43B20-0D30-448D-94C0-9A9AE76682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3300"/>
            </a:gs>
            <a:gs pos="50000">
              <a:srgbClr val="FFFFCC"/>
            </a:gs>
            <a:gs pos="100000">
              <a:srgbClr val="CC33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E8312B4-9D7C-4960-8ECE-CABF9420EF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268413"/>
            <a:ext cx="7772400" cy="606425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3300"/>
                </a:solidFill>
              </a:rPr>
              <a:t>Школьные службы примирения</a:t>
            </a:r>
          </a:p>
        </p:txBody>
      </p:sp>
      <p:pic>
        <p:nvPicPr>
          <p:cNvPr id="2051" name="Picture 6" descr="Примирилис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2201863"/>
            <a:ext cx="5832475" cy="3840162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6613"/>
            <a:ext cx="3898900" cy="52895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6600" dirty="0" smtClean="0">
                <a:solidFill>
                  <a:srgbClr val="800000"/>
                </a:solidFill>
              </a:rPr>
              <a:t>Стрелки</a:t>
            </a:r>
          </a:p>
          <a:p>
            <a:pPr eaLnBrk="1" hangingPunct="1"/>
            <a:endParaRPr lang="ru-RU" sz="3200" dirty="0" smtClean="0"/>
          </a:p>
          <a:p>
            <a:pPr eaLnBrk="1" hangingPunct="1">
              <a:buFontTx/>
              <a:buNone/>
            </a:pPr>
            <a:r>
              <a:rPr lang="ru-RU" sz="3200" dirty="0" smtClean="0"/>
              <a:t>   Попытки детей самим решить конфликты с  использованием силы</a:t>
            </a:r>
          </a:p>
        </p:txBody>
      </p:sp>
      <p:pic>
        <p:nvPicPr>
          <p:cNvPr id="10243" name="Picture 7" descr="Кула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908050"/>
            <a:ext cx="4248150" cy="511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800000"/>
                </a:solidFill>
              </a:rPr>
              <a:t>Скрытые (многолетние) конфликты</a:t>
            </a:r>
          </a:p>
        </p:txBody>
      </p:sp>
      <p:sp>
        <p:nvSpPr>
          <p:cNvPr id="11267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   Групповое давление, отвержение, бойкот.</a:t>
            </a:r>
          </a:p>
        </p:txBody>
      </p:sp>
      <p:sp>
        <p:nvSpPr>
          <p:cNvPr id="11268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     Замыкание в себе.</a:t>
            </a:r>
          </a:p>
        </p:txBody>
      </p:sp>
      <p:pic>
        <p:nvPicPr>
          <p:cNvPr id="11269" name="Picture 4" descr="Конфликт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492375"/>
            <a:ext cx="4033838" cy="39909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270" name="Picture 5" descr="Конфликт 9 +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2419350"/>
            <a:ext cx="2632075" cy="41052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043362" cy="1143000"/>
          </a:xfrm>
        </p:spPr>
        <p:txBody>
          <a:bodyPr/>
          <a:lstStyle/>
          <a:p>
            <a:pPr algn="l" eaLnBrk="1" hangingPunct="1"/>
            <a:r>
              <a:rPr lang="ru-RU" dirty="0" smtClean="0">
                <a:solidFill>
                  <a:srgbClr val="800000"/>
                </a:solidFill>
              </a:rPr>
              <a:t>Направление </a:t>
            </a:r>
            <a:br>
              <a:rPr lang="ru-RU" dirty="0" smtClean="0">
                <a:solidFill>
                  <a:srgbClr val="800000"/>
                </a:solidFill>
              </a:rPr>
            </a:br>
            <a:r>
              <a:rPr lang="ru-RU" dirty="0" smtClean="0">
                <a:solidFill>
                  <a:srgbClr val="800000"/>
                </a:solidFill>
              </a:rPr>
              <a:t>к психологу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571612"/>
            <a:ext cx="2643206" cy="42052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Психолог работает по запросу.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Длительная работа</a:t>
            </a:r>
          </a:p>
        </p:txBody>
      </p:sp>
      <p:pic>
        <p:nvPicPr>
          <p:cNvPr id="12292" name="Picture 4" descr="Я не псих 2"/>
          <p:cNvPicPr>
            <a:picLocks noChangeAspect="1" noChangeArrowheads="1"/>
          </p:cNvPicPr>
          <p:nvPr/>
        </p:nvPicPr>
        <p:blipFill>
          <a:blip r:embed="rId2"/>
          <a:srcRect b="8989"/>
          <a:stretch>
            <a:fillRect/>
          </a:stretch>
        </p:blipFill>
        <p:spPr bwMode="auto">
          <a:xfrm>
            <a:off x="4429124" y="285728"/>
            <a:ext cx="4457703" cy="602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6516688" y="3573463"/>
            <a:ext cx="1655762" cy="127952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</a:bodyPr>
          <a:lstStyle/>
          <a:p>
            <a:pPr algn="ctr"/>
            <a:r>
              <a:rPr lang="ru-RU" sz="10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Я не псих 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800000"/>
                </a:solidFill>
              </a:rPr>
              <a:t>Органы школьного самоуправления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4619625" cy="47085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   </a:t>
            </a:r>
          </a:p>
        </p:txBody>
      </p:sp>
      <p:pic>
        <p:nvPicPr>
          <p:cNvPr id="13316" name="Picture 4" descr="45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9" y="1643050"/>
            <a:ext cx="7572514" cy="504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800000"/>
                </a:solidFill>
              </a:rPr>
              <a:t>Что общего у этих способов?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857232"/>
            <a:ext cx="4286280" cy="578647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Решение о способе выхода из конфликта принимают не сами участники ситуации, </a:t>
            </a:r>
          </a:p>
          <a:p>
            <a:pPr algn="ctr" eaLnBrk="1" hangingPunct="1">
              <a:buFontTx/>
              <a:buNone/>
            </a:pPr>
            <a:r>
              <a:rPr lang="ru-RU" sz="2800" dirty="0" smtClean="0"/>
              <a:t>а кто-то другой,  </a:t>
            </a:r>
          </a:p>
          <a:p>
            <a:pPr algn="ctr" eaLnBrk="1" hangingPunct="1">
              <a:buFontTx/>
              <a:buNone/>
            </a:pPr>
            <a:r>
              <a:rPr lang="ru-RU" sz="2800" dirty="0" smtClean="0"/>
              <a:t>используя при этом: </a:t>
            </a:r>
          </a:p>
          <a:p>
            <a:pPr eaLnBrk="1" hangingPunct="1"/>
            <a:r>
              <a:rPr lang="ru-RU" sz="2800" dirty="0" smtClean="0"/>
              <a:t>власть (взрослые), </a:t>
            </a:r>
          </a:p>
          <a:p>
            <a:pPr eaLnBrk="1" hangingPunct="1"/>
            <a:r>
              <a:rPr lang="ru-RU" sz="2800" dirty="0" smtClean="0"/>
              <a:t>физическую силу (дети на «стрелках»), </a:t>
            </a:r>
          </a:p>
          <a:p>
            <a:pPr eaLnBrk="1" hangingPunct="1"/>
            <a:r>
              <a:rPr lang="ru-RU" sz="2800" dirty="0" smtClean="0"/>
              <a:t>психологическое давление </a:t>
            </a: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643050"/>
            <a:ext cx="471260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786314" y="273050"/>
            <a:ext cx="4214842" cy="6299222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/>
              <a:t>Решение конфликта заменяется</a:t>
            </a:r>
          </a:p>
          <a:p>
            <a:pPr algn="ctr">
              <a:buNone/>
            </a:pPr>
            <a:r>
              <a:rPr lang="ru-RU" sz="2800" dirty="0" smtClean="0"/>
              <a:t>«принуждением к миру» и угрозой наказания за невыполнение требований.  </a:t>
            </a:r>
          </a:p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Дети не учатся способам решения конфликтов, ответственности, поскольку решение за них находят взрослые</a:t>
            </a:r>
          </a:p>
          <a:p>
            <a:pPr algn="ctr"/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186238" cy="51371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14"/>
            <a:ext cx="4429157" cy="6643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571876"/>
            <a:ext cx="405077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290"/>
            <a:ext cx="7063661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341438"/>
            <a:ext cx="8229600" cy="406558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4800" dirty="0" smtClean="0">
                <a:solidFill>
                  <a:schemeClr val="accent2"/>
                </a:solidFill>
              </a:rPr>
              <a:t>Мы предлагаем для работы с конфликтами  использовать восстановительную медиацию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Медиация – это встреча людей за СТОЛОМ ПЕРЕГОВОРОВ, где они смогут сами:</a:t>
            </a:r>
            <a:endParaRPr lang="ru-RU" sz="2800" dirty="0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42844" y="1714488"/>
            <a:ext cx="457203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071546"/>
            <a:ext cx="4352956" cy="5643602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>Понять друг друга</a:t>
            </a:r>
          </a:p>
          <a:p>
            <a:pPr eaLnBrk="1" hangingPunct="1"/>
            <a:r>
              <a:rPr lang="ru-RU" sz="2400" b="1" dirty="0" smtClean="0"/>
              <a:t>Обсудить последствия конфликта и избавиться от негативных эмоций; </a:t>
            </a:r>
          </a:p>
          <a:p>
            <a:pPr eaLnBrk="1" hangingPunct="1"/>
            <a:r>
              <a:rPr lang="ru-RU" sz="2400" b="1" dirty="0"/>
              <a:t>Н</a:t>
            </a:r>
            <a:r>
              <a:rPr lang="ru-RU" sz="2400" b="1" dirty="0" smtClean="0"/>
              <a:t>айти </a:t>
            </a:r>
            <a:r>
              <a:rPr lang="ru-RU" sz="2400" b="1" dirty="0" smtClean="0"/>
              <a:t>устраивающее всех решения;</a:t>
            </a:r>
          </a:p>
          <a:p>
            <a:pPr eaLnBrk="1" hangingPunct="1"/>
            <a:r>
              <a:rPr lang="ru-RU" sz="2400" b="1" dirty="0" smtClean="0"/>
              <a:t>Обсудить, как избежать повторения конфликта в будущем.</a:t>
            </a:r>
            <a:r>
              <a:rPr lang="ru-RU" sz="2400" dirty="0" smtClean="0"/>
              <a:t> </a:t>
            </a:r>
          </a:p>
          <a:p>
            <a:pPr eaLnBrk="1" hangingPunct="1"/>
            <a:r>
              <a:rPr lang="ru-RU" sz="2400" b="1" dirty="0" smtClean="0"/>
              <a:t>Принять ответственность за исправление причиненного вреда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   </a:t>
            </a: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 t="18405" r="2746"/>
          <a:stretch>
            <a:fillRect/>
          </a:stretch>
        </p:blipFill>
        <p:spPr bwMode="auto">
          <a:xfrm>
            <a:off x="91702" y="285728"/>
            <a:ext cx="898089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/>
              <a:t>   </a:t>
            </a:r>
          </a:p>
          <a:p>
            <a:pPr eaLnBrk="1" hangingPunct="1">
              <a:buFontTx/>
              <a:buNone/>
            </a:pPr>
            <a:endParaRPr lang="ru-RU" sz="2800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18808" t="27730" b="9785"/>
          <a:stretch>
            <a:fillRect/>
          </a:stretch>
        </p:blipFill>
        <p:spPr bwMode="auto">
          <a:xfrm>
            <a:off x="71406" y="642918"/>
            <a:ext cx="8995029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3300"/>
                </a:solidFill>
              </a:rPr>
              <a:t>Ведущий примирительной встречи (медиатор)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2844" y="1428736"/>
            <a:ext cx="4857784" cy="5143536"/>
          </a:xfrm>
        </p:spPr>
        <p:txBody>
          <a:bodyPr/>
          <a:lstStyle/>
          <a:p>
            <a:pPr eaLnBrk="1" hangingPunct="1"/>
            <a:r>
              <a:rPr lang="ru-RU" dirty="0" smtClean="0"/>
              <a:t>Поддерживает участников</a:t>
            </a:r>
          </a:p>
          <a:p>
            <a:pPr eaLnBrk="1" hangingPunct="1"/>
            <a:r>
              <a:rPr lang="ru-RU" dirty="0" smtClean="0"/>
              <a:t>Организует конструктивный диалог</a:t>
            </a:r>
          </a:p>
          <a:p>
            <a:pPr eaLnBrk="1" hangingPunct="1"/>
            <a:r>
              <a:rPr lang="ru-RU" dirty="0" smtClean="0"/>
              <a:t>Не  судит, не защищает, не поучает, не жалеет </a:t>
            </a:r>
          </a:p>
          <a:p>
            <a:pPr eaLnBrk="1" hangingPunct="1"/>
            <a:r>
              <a:rPr lang="ru-RU" dirty="0" smtClean="0"/>
              <a:t>Способствует тому, чтобы обидчик возместил причиненный вред.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57752" y="185736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5937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   Ответственность в восстановительной медиации понимается </a:t>
            </a:r>
            <a:r>
              <a:rPr lang="ru-RU" u="sng" dirty="0" smtClean="0"/>
              <a:t>не как наказание</a:t>
            </a:r>
            <a:r>
              <a:rPr lang="ru-RU" dirty="0" smtClean="0"/>
              <a:t>, а как понимание обидчиком чувств потерпевшего,  последствий, к котором привело правонарушение, а затем  заглаживание причиненного вреда самим обидчиком. </a:t>
            </a:r>
          </a:p>
          <a:p>
            <a:pPr eaLnBrk="1" hangingPunct="1">
              <a:buFontTx/>
              <a:buNone/>
            </a:pPr>
            <a:r>
              <a:rPr lang="ru-RU" dirty="0" smtClean="0"/>
              <a:t>  Поэтому ведущий  поддерживает ответственное поведение сторон конфликта.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ъект 1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eaLnBrk="1" hangingPunct="1"/>
            <a:r>
              <a:rPr lang="ru-RU" sz="3600" dirty="0" smtClean="0"/>
              <a:t> Конфликт должен быть решен его непосредственными участниками, поскольку только они смогут найти лучшее решение. И если они приняли на себя ответственность за решение, то наверняка его выполнят и больше не попадут в подобную ситуацию.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000" dirty="0" smtClean="0">
                <a:cs typeface="Times New Roman" pitchFamily="18" charset="0"/>
              </a:rPr>
              <a:t>  </a:t>
            </a:r>
            <a:r>
              <a:rPr lang="ru-RU" sz="3600" dirty="0" smtClean="0"/>
              <a:t>Медиаторами в школах становятся не только взрослые, но и  подростки, поскольку у них наиболее тесный контакт со сверстниками.</a:t>
            </a:r>
          </a:p>
          <a:p>
            <a:pPr eaLnBrk="1" hangingPunct="1">
              <a:buFontTx/>
              <a:buNone/>
            </a:pPr>
            <a:r>
              <a:rPr lang="ru-RU" sz="3600" dirty="0" smtClean="0"/>
              <a:t>  Взрослым подростки часто не доверяют или боятся прослыть «стукачами».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6" descr="Примирились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265026" y="1515422"/>
            <a:ext cx="4421773" cy="291371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2355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42852"/>
            <a:ext cx="3008313" cy="5983311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2400" dirty="0" smtClean="0"/>
              <a:t>Медиатор организует примирительную встречу только при добровольном участии обеих сторон  и в интересах сторон. </a:t>
            </a:r>
          </a:p>
          <a:p>
            <a:pPr eaLnBrk="1" hangingPunct="1">
              <a:buNone/>
            </a:pPr>
            <a:endParaRPr lang="ru-RU" sz="2400" dirty="0" smtClean="0"/>
          </a:p>
          <a:p>
            <a:pPr algn="ctr" eaLnBrk="1" hangingPunct="1">
              <a:buNone/>
            </a:pPr>
            <a:r>
              <a:rPr lang="ru-RU" sz="2400" dirty="0" smtClean="0"/>
              <a:t>Для этого он предварительно встречается с  </a:t>
            </a:r>
          </a:p>
          <a:p>
            <a:pPr algn="ctr" eaLnBrk="1" hangingPunct="1">
              <a:buNone/>
            </a:pPr>
            <a:r>
              <a:rPr lang="ru-RU" sz="2400" dirty="0" smtClean="0"/>
              <a:t>каждым из участников </a:t>
            </a:r>
          </a:p>
          <a:p>
            <a:pPr algn="ctr" eaLnBrk="1" hangingPunct="1">
              <a:buNone/>
            </a:pPr>
            <a:r>
              <a:rPr lang="ru-RU" sz="2400" dirty="0" smtClean="0"/>
              <a:t>отдельно.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0"/>
          <p:cNvSpPr txBox="1">
            <a:spLocks noChangeArrowheads="1"/>
          </p:cNvSpPr>
          <p:nvPr/>
        </p:nvSpPr>
        <p:spPr bwMode="auto">
          <a:xfrm>
            <a:off x="6286500" y="21336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28675" name="Прямоугольник 1"/>
          <p:cNvSpPr>
            <a:spLocks noChangeArrowheads="1"/>
          </p:cNvSpPr>
          <p:nvPr/>
        </p:nvSpPr>
        <p:spPr bwMode="auto">
          <a:xfrm>
            <a:off x="1042988" y="692150"/>
            <a:ext cx="6624637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Times New Roman" pitchFamily="18" charset="0"/>
              </a:rPr>
              <a:t>Служба стремится, чтобы максимальное количество ситуаций решались на программах примирения. </a:t>
            </a:r>
          </a:p>
          <a:p>
            <a:pPr>
              <a:spcBef>
                <a:spcPct val="50000"/>
              </a:spcBef>
            </a:pPr>
            <a:r>
              <a:rPr lang="ru-RU" sz="3200" b="1" dirty="0">
                <a:latin typeface="Times New Roman" pitchFamily="18" charset="0"/>
              </a:rPr>
              <a:t>Чтобы сторонам конфликта в первую очередь была предложено самим найти решение ситуации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500198"/>
          </a:xfrm>
        </p:spPr>
        <p:txBody>
          <a:bodyPr/>
          <a:lstStyle/>
          <a:p>
            <a:r>
              <a:rPr lang="ru-RU" sz="3200" b="1" dirty="0" smtClean="0"/>
              <a:t>Последствия конфликтов травмируют душу и психику как обидчика, </a:t>
            </a:r>
            <a:br>
              <a:rPr lang="ru-RU" sz="3200" b="1" dirty="0" smtClean="0"/>
            </a:br>
            <a:r>
              <a:rPr lang="ru-RU" sz="3200" b="1" dirty="0" smtClean="0"/>
              <a:t>так и жертвы</a:t>
            </a:r>
            <a:r>
              <a:rPr lang="ru-RU" b="1" dirty="0" smtClean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17747"/>
            <a:ext cx="764386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57544" cy="2582858"/>
          </a:xfrm>
        </p:spPr>
        <p:txBody>
          <a:bodyPr/>
          <a:lstStyle/>
          <a:p>
            <a:r>
              <a:rPr lang="ru-RU" sz="4800" b="1" dirty="0" smtClean="0"/>
              <a:t>конфликт</a:t>
            </a:r>
            <a:endParaRPr lang="ru-RU" sz="48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54804" y="28588"/>
            <a:ext cx="5138044" cy="34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00372"/>
            <a:ext cx="5572132" cy="3714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333375"/>
            <a:ext cx="6500858" cy="609602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200" b="1" dirty="0" smtClean="0"/>
              <a:t>   Важнейшие вопросы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200" b="1" dirty="0" smtClean="0"/>
              <a:t>        для  подростков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6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600" b="1" dirty="0" smtClean="0"/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sz="2600" dirty="0" smtClean="0"/>
              <a:t>статус среди сверстников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sz="2600" dirty="0" smtClean="0"/>
              <a:t>общение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sz="2600" dirty="0" smtClean="0"/>
              <a:t>взаимоотношения с  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2600" dirty="0" smtClean="0"/>
              <a:t>             противоположным полом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sz="2600" dirty="0" smtClean="0"/>
              <a:t>власть и влияние на других</a:t>
            </a:r>
          </a:p>
          <a:p>
            <a:pPr eaLnBrk="1" hangingPunct="1">
              <a:lnSpc>
                <a:spcPct val="90000"/>
              </a:lnSpc>
              <a:buNone/>
            </a:pPr>
            <a:endParaRPr lang="ru-RU" sz="2600" dirty="0" smtClean="0"/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sz="2600" dirty="0" smtClean="0"/>
              <a:t> принадлежность к группировке   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2600" dirty="0" smtClean="0"/>
              <a:t>                                                      в классе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sz="2600" dirty="0" smtClean="0"/>
              <a:t>опробование разных ролей и т.д.</a:t>
            </a:r>
            <a:r>
              <a:rPr lang="ru-RU" sz="2600" b="1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6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600" b="1" i="1" dirty="0" smtClean="0"/>
              <a:t>    </a:t>
            </a:r>
          </a:p>
        </p:txBody>
      </p:sp>
      <p:pic>
        <p:nvPicPr>
          <p:cNvPr id="6147" name="Picture 4" descr="557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333375"/>
            <a:ext cx="3214688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250825" y="4437063"/>
            <a:ext cx="889317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600" b="1" dirty="0"/>
              <a:t>    </a:t>
            </a:r>
            <a:endParaRPr lang="ru-RU" sz="2600" b="1" i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42852"/>
            <a:ext cx="5138969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5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504" y="3712473"/>
            <a:ext cx="571504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428604"/>
            <a:ext cx="3650251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42350" cy="1785937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800000"/>
                </a:solidFill>
              </a:rPr>
              <a:t>Способы реагирования  школы </a:t>
            </a:r>
            <a:br>
              <a:rPr lang="ru-RU" sz="3600" b="1" dirty="0" smtClean="0">
                <a:solidFill>
                  <a:srgbClr val="800000"/>
                </a:solidFill>
              </a:rPr>
            </a:br>
            <a:r>
              <a:rPr lang="ru-RU" sz="3600" b="1" dirty="0" smtClean="0">
                <a:solidFill>
                  <a:srgbClr val="800000"/>
                </a:solidFill>
              </a:rPr>
              <a:t>на конфликты </a:t>
            </a:r>
            <a:br>
              <a:rPr lang="ru-RU" sz="3600" b="1" dirty="0" smtClean="0">
                <a:solidFill>
                  <a:srgbClr val="800000"/>
                </a:solidFill>
              </a:rPr>
            </a:br>
            <a:r>
              <a:rPr lang="ru-RU" sz="3600" b="1" dirty="0" smtClean="0">
                <a:solidFill>
                  <a:srgbClr val="800000"/>
                </a:solidFill>
              </a:rPr>
              <a:t>и мелкие криминальные ситуации.</a:t>
            </a:r>
            <a:r>
              <a:rPr lang="ru-RU" sz="4000" dirty="0" smtClean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565400"/>
            <a:ext cx="8229600" cy="3776663"/>
          </a:xfrm>
        </p:spPr>
        <p:txBody>
          <a:bodyPr/>
          <a:lstStyle/>
          <a:p>
            <a:pPr eaLnBrk="1" hangingPunct="1"/>
            <a:r>
              <a:rPr lang="ru-RU" dirty="0" smtClean="0"/>
              <a:t>Административно-карательный </a:t>
            </a:r>
          </a:p>
          <a:p>
            <a:pPr eaLnBrk="1" hangingPunct="1"/>
            <a:r>
              <a:rPr lang="ru-RU" dirty="0" smtClean="0"/>
              <a:t>Направление к психологу/соц. педагогу</a:t>
            </a:r>
          </a:p>
          <a:p>
            <a:pPr eaLnBrk="1" hangingPunct="1"/>
            <a:r>
              <a:rPr lang="ru-RU" dirty="0" smtClean="0"/>
              <a:t>«Стрелки» среди подростков</a:t>
            </a:r>
          </a:p>
          <a:p>
            <a:pPr eaLnBrk="1" hangingPunct="1"/>
            <a:r>
              <a:rPr lang="ru-RU" dirty="0" smtClean="0"/>
              <a:t>Передача в органы детского самоуправления </a:t>
            </a:r>
          </a:p>
          <a:p>
            <a:pPr eaLnBrk="1" hangingPunct="1"/>
            <a:r>
              <a:rPr lang="ru-RU" dirty="0" smtClean="0"/>
              <a:t>Замалчивание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800000"/>
                </a:solidFill>
              </a:rPr>
              <a:t>Административно-карательный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412875"/>
            <a:ext cx="4176712" cy="51133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b="1" dirty="0" smtClean="0"/>
              <a:t>вызов к директору,</a:t>
            </a:r>
          </a:p>
          <a:p>
            <a:pPr eaLnBrk="1" hangingPunct="1">
              <a:buFontTx/>
              <a:buNone/>
            </a:pPr>
            <a:endParaRPr lang="ru-RU" sz="2800" b="1" dirty="0" smtClean="0"/>
          </a:p>
          <a:p>
            <a:pPr eaLnBrk="1" hangingPunct="1">
              <a:buFontTx/>
              <a:buNone/>
            </a:pPr>
            <a:r>
              <a:rPr lang="ru-RU" sz="2800" b="1" dirty="0" smtClean="0"/>
              <a:t>вызов на педсовет,</a:t>
            </a:r>
          </a:p>
          <a:p>
            <a:pPr eaLnBrk="1" hangingPunct="1">
              <a:buFontTx/>
              <a:buNone/>
            </a:pPr>
            <a:endParaRPr lang="ru-RU" sz="2800" b="1" dirty="0" smtClean="0"/>
          </a:p>
          <a:p>
            <a:pPr eaLnBrk="1" hangingPunct="1">
              <a:buFontTx/>
              <a:buNone/>
            </a:pPr>
            <a:r>
              <a:rPr lang="ru-RU" sz="2800" b="1" dirty="0" smtClean="0"/>
              <a:t>вызов родителей </a:t>
            </a:r>
          </a:p>
          <a:p>
            <a:pPr eaLnBrk="1" hangingPunct="1">
              <a:buFontTx/>
              <a:buNone/>
            </a:pPr>
            <a:endParaRPr lang="ru-RU" sz="2800" b="1" dirty="0" smtClean="0"/>
          </a:p>
          <a:p>
            <a:pPr eaLnBrk="1" hangingPunct="1">
              <a:buFontTx/>
              <a:buNone/>
            </a:pPr>
            <a:r>
              <a:rPr lang="ru-RU" sz="2800" b="1" dirty="0" smtClean="0"/>
              <a:t>Обращение в </a:t>
            </a:r>
            <a:r>
              <a:rPr lang="ru-RU" sz="2800" b="1" dirty="0" err="1" smtClean="0"/>
              <a:t>КДНиЗП</a:t>
            </a:r>
            <a:endParaRPr lang="ru-RU" sz="2800" b="1" dirty="0" smtClean="0"/>
          </a:p>
          <a:p>
            <a:pPr eaLnBrk="1" hangingPunct="1">
              <a:buFontTx/>
              <a:buNone/>
            </a:pPr>
            <a:endParaRPr lang="ru-RU" sz="2800" b="1" dirty="0" smtClean="0"/>
          </a:p>
          <a:p>
            <a:pPr eaLnBrk="1" hangingPunct="1">
              <a:buFontTx/>
              <a:buNone/>
            </a:pPr>
            <a:r>
              <a:rPr lang="ru-RU" sz="2800" b="1" dirty="0" smtClean="0"/>
              <a:t>и т.п.</a:t>
            </a:r>
            <a:br>
              <a:rPr lang="ru-RU" sz="2800" b="1" dirty="0" smtClean="0"/>
            </a:br>
            <a:endParaRPr lang="ru-RU" sz="2800" b="1" dirty="0" smtClean="0"/>
          </a:p>
        </p:txBody>
      </p:sp>
      <p:pic>
        <p:nvPicPr>
          <p:cNvPr id="8196" name="Picture 6"/>
          <p:cNvPicPr>
            <a:picLocks noChangeAspect="1" noChangeArrowheads="1"/>
          </p:cNvPicPr>
          <p:nvPr/>
        </p:nvPicPr>
        <p:blipFill>
          <a:blip r:embed="rId2"/>
          <a:srcRect l="22620" r="20705"/>
          <a:stretch>
            <a:fillRect/>
          </a:stretch>
        </p:blipFill>
        <p:spPr bwMode="auto">
          <a:xfrm>
            <a:off x="4859338" y="1484313"/>
            <a:ext cx="3646487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4" descr="Иван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8455649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454</Words>
  <Application>Microsoft Office PowerPoint</Application>
  <PresentationFormat>Экран (4:3)</PresentationFormat>
  <Paragraphs>89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Оформление по умолчанию</vt:lpstr>
      <vt:lpstr>Школьные службы примирения</vt:lpstr>
      <vt:lpstr>Презентация PowerPoint</vt:lpstr>
      <vt:lpstr>Последствия конфликтов травмируют душу и психику как обидчика,  так и жертвы.  </vt:lpstr>
      <vt:lpstr>конфликт</vt:lpstr>
      <vt:lpstr>Презентация PowerPoint</vt:lpstr>
      <vt:lpstr>Презентация PowerPoint</vt:lpstr>
      <vt:lpstr>Способы реагирования  школы  на конфликты  и мелкие криминальные ситуации. </vt:lpstr>
      <vt:lpstr>Административно-карательный</vt:lpstr>
      <vt:lpstr>Презентация PowerPoint</vt:lpstr>
      <vt:lpstr>Презентация PowerPoint</vt:lpstr>
      <vt:lpstr>Скрытые (многолетние) конфликты</vt:lpstr>
      <vt:lpstr>Направление  к психологу</vt:lpstr>
      <vt:lpstr>Органы школьного самоуправления</vt:lpstr>
      <vt:lpstr>Что общего у этих способов?</vt:lpstr>
      <vt:lpstr>Презентация PowerPoint</vt:lpstr>
      <vt:lpstr>Презентация PowerPoint</vt:lpstr>
      <vt:lpstr>Презентация PowerPoint</vt:lpstr>
      <vt:lpstr> Медиация – это встреча людей за СТОЛОМ ПЕРЕГОВОРОВ, где они смогут сами:</vt:lpstr>
      <vt:lpstr>Презентация PowerPoint</vt:lpstr>
      <vt:lpstr>Ведущий примирительной встречи (медиатор)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Company>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Школьные службы примирения</dc:title>
  <dc:creator>g</dc:creator>
  <cp:lastModifiedBy>user1</cp:lastModifiedBy>
  <cp:revision>153</cp:revision>
  <dcterms:created xsi:type="dcterms:W3CDTF">2008-01-29T09:17:24Z</dcterms:created>
  <dcterms:modified xsi:type="dcterms:W3CDTF">2017-04-24T05:14:55Z</dcterms:modified>
</cp:coreProperties>
</file>