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83" r:id="rId5"/>
    <p:sldId id="284" r:id="rId6"/>
    <p:sldId id="267" r:id="rId7"/>
    <p:sldId id="268" r:id="rId8"/>
    <p:sldId id="269" r:id="rId9"/>
    <p:sldId id="272" r:id="rId10"/>
    <p:sldId id="273" r:id="rId11"/>
    <p:sldId id="274" r:id="rId12"/>
    <p:sldId id="286" r:id="rId13"/>
    <p:sldId id="277" r:id="rId14"/>
    <p:sldId id="278" r:id="rId15"/>
    <p:sldId id="259" r:id="rId16"/>
    <p:sldId id="275" r:id="rId17"/>
    <p:sldId id="260" r:id="rId18"/>
    <p:sldId id="264" r:id="rId19"/>
    <p:sldId id="263" r:id="rId20"/>
    <p:sldId id="279" r:id="rId21"/>
    <p:sldId id="280" r:id="rId22"/>
    <p:sldId id="281" r:id="rId23"/>
    <p:sldId id="270" r:id="rId24"/>
    <p:sldId id="285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5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5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35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5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Возможности </a:t>
            </a:r>
            <a:br>
              <a:rPr lang="ru-RU" b="1" dirty="0" smtClean="0"/>
            </a:br>
            <a:r>
              <a:rPr lang="ru-RU" b="1" dirty="0" smtClean="0"/>
              <a:t>восстановительной медиации </a:t>
            </a:r>
            <a:br>
              <a:rPr lang="ru-RU" b="1" dirty="0" smtClean="0"/>
            </a:br>
            <a:r>
              <a:rPr lang="ru-RU" b="1" dirty="0" smtClean="0"/>
              <a:t>для оказания </a:t>
            </a:r>
            <a:br>
              <a:rPr lang="ru-RU" b="1" dirty="0" smtClean="0"/>
            </a:br>
            <a:r>
              <a:rPr lang="ru-RU" b="1" dirty="0" smtClean="0"/>
              <a:t>эффективной помощи </a:t>
            </a:r>
            <a:br>
              <a:rPr lang="ru-RU" b="1" dirty="0" smtClean="0"/>
            </a:br>
            <a:r>
              <a:rPr lang="ru-RU" b="1" dirty="0" smtClean="0"/>
              <a:t>семье и детям </a:t>
            </a:r>
            <a:br>
              <a:rPr lang="ru-RU" b="1" dirty="0" smtClean="0"/>
            </a:br>
            <a:r>
              <a:rPr lang="ru-RU" b="1" dirty="0" smtClean="0"/>
              <a:t>в разрешении </a:t>
            </a:r>
            <a:br>
              <a:rPr lang="ru-RU" b="1" dirty="0" smtClean="0"/>
            </a:br>
            <a:r>
              <a:rPr lang="ru-RU" b="1" dirty="0" smtClean="0"/>
              <a:t>конфликтных ситуаций.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Конфликты в школе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151323"/>
          </a:xfrm>
        </p:spPr>
        <p:txBody>
          <a:bodyPr/>
          <a:lstStyle/>
          <a:p>
            <a:r>
              <a:rPr lang="ru-RU" b="1" i="1" dirty="0" smtClean="0"/>
              <a:t>Конфликт с другими детьми в классе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/>
              <a:t>Конфликт с учителем</a:t>
            </a:r>
          </a:p>
          <a:p>
            <a:endParaRPr lang="ru-RU" b="1" i="1" dirty="0" smtClean="0"/>
          </a:p>
          <a:p>
            <a:r>
              <a:rPr lang="ru-RU" b="1" i="1" dirty="0" smtClean="0"/>
              <a:t>Конфликт с чужими родителями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</a:t>
            </a:r>
            <a:r>
              <a:rPr lang="ru-RU" sz="2800" b="1" dirty="0" smtClean="0"/>
              <a:t>Поведение родителя в ситуации конфликта ребенка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19" t="-2930"/>
          <a:stretch>
            <a:fillRect/>
          </a:stretch>
        </p:blipFill>
        <p:spPr bwMode="auto">
          <a:xfrm>
            <a:off x="285720" y="1142984"/>
            <a:ext cx="322897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856165" cy="30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2224"/>
            <a:ext cx="3071802" cy="23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2308754" cy="346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928934"/>
            <a:ext cx="3000396" cy="36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Поведение родителя </a:t>
            </a:r>
            <a:br>
              <a:rPr lang="ru-RU" sz="2800" b="1" dirty="0" smtClean="0"/>
            </a:br>
            <a:r>
              <a:rPr lang="ru-RU" sz="2800" b="1" dirty="0" smtClean="0"/>
              <a:t>в ситуации конфликта ребенка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«Незначительные проступки»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600200"/>
            <a:ext cx="2776526" cy="4724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i="1" dirty="0" smtClean="0"/>
              <a:t>Ругань </a:t>
            </a:r>
            <a:r>
              <a:rPr lang="ru-RU" sz="2400" b="1" i="1" dirty="0" smtClean="0"/>
              <a:t>матом</a:t>
            </a:r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Курение </a:t>
            </a: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Конфликты </a:t>
            </a:r>
          </a:p>
          <a:p>
            <a:pPr algn="ctr">
              <a:buNone/>
            </a:pPr>
            <a:r>
              <a:rPr lang="ru-RU" sz="2400" b="1" i="1" dirty="0" smtClean="0"/>
              <a:t>с</a:t>
            </a: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учителями</a:t>
            </a:r>
            <a:endParaRPr lang="ru-RU" sz="24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-385" r="4093"/>
          <a:stretch>
            <a:fillRect/>
          </a:stretch>
        </p:blipFill>
        <p:spPr bwMode="auto">
          <a:xfrm>
            <a:off x="134973" y="2857496"/>
            <a:ext cx="6345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Позиция родителя в конфликтной ситуации ребенка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57203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Позиция родителя обидчика:</a:t>
            </a:r>
          </a:p>
          <a:p>
            <a:pPr>
              <a:buNone/>
            </a:pPr>
            <a:r>
              <a:rPr lang="ru-RU" sz="2400" b="1" i="1" dirty="0" smtClean="0"/>
              <a:t>1. Родитель защищает и оправдывает ребенка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безответственное  поведение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падает авторитет родителей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перекладывание ответственности</a:t>
            </a:r>
          </a:p>
          <a:p>
            <a:pPr>
              <a:buNone/>
            </a:pPr>
            <a:r>
              <a:rPr lang="ru-RU" sz="2400" b="1" i="1" dirty="0" smtClean="0"/>
              <a:t>2. Родитель присоединяется к обвинениям</a:t>
            </a:r>
          </a:p>
          <a:p>
            <a:pPr>
              <a:buNone/>
            </a:pPr>
            <a:r>
              <a:rPr lang="ru-RU" sz="2400" b="1" i="1" dirty="0" smtClean="0"/>
              <a:t> -  </a:t>
            </a:r>
            <a:r>
              <a:rPr lang="ru-RU" sz="2400" dirty="0" smtClean="0"/>
              <a:t>потеря поддержки в лице близких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 разрыв усиливается</a:t>
            </a:r>
            <a:endParaRPr lang="ru-RU" sz="2400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Позиция родителя в конфликтной ситуации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Позиция родителя пострадавшего:</a:t>
            </a:r>
          </a:p>
          <a:p>
            <a:pPr>
              <a:buNone/>
            </a:pPr>
            <a:r>
              <a:rPr lang="ru-RU" sz="2400" b="1" i="1" dirty="0" smtClean="0"/>
              <a:t>1. Вмешательство администрации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перекладывание решения и ответственности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отношение одноклассников как к доносчику, слабаку</a:t>
            </a:r>
          </a:p>
          <a:p>
            <a:pPr>
              <a:buNone/>
            </a:pPr>
            <a:r>
              <a:rPr lang="ru-RU" sz="2400" b="1" i="1" dirty="0" smtClean="0"/>
              <a:t>2. Привлечь внимание других родителей</a:t>
            </a:r>
          </a:p>
          <a:p>
            <a:pPr>
              <a:buNone/>
            </a:pPr>
            <a:r>
              <a:rPr lang="ru-RU" sz="2400" b="1" dirty="0" smtClean="0"/>
              <a:t> - </a:t>
            </a:r>
            <a:r>
              <a:rPr lang="ru-RU" sz="2400" dirty="0" smtClean="0"/>
              <a:t>обсуждение с детьми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негативное отношение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8405" r="2746"/>
          <a:stretch>
            <a:fillRect/>
          </a:stretch>
        </p:blipFill>
        <p:spPr bwMode="auto">
          <a:xfrm>
            <a:off x="144463" y="428604"/>
            <a:ext cx="880117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48756" cy="25717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Плюсы  службы школьной медиации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родителей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4857752" cy="36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391014" cy="292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25" t="7291" r="2343" b="8333"/>
          <a:stretch>
            <a:fillRect/>
          </a:stretch>
        </p:blipFill>
        <p:spPr bwMode="auto">
          <a:xfrm>
            <a:off x="534428" y="1406891"/>
            <a:ext cx="7609471" cy="50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Плюсы  </a:t>
            </a:r>
            <a:br>
              <a:rPr lang="ru-RU" sz="3100" b="1" dirty="0" smtClean="0"/>
            </a:br>
            <a:r>
              <a:rPr lang="ru-RU" sz="3100" b="1" dirty="0" smtClean="0"/>
              <a:t>службы школьной медиации</a:t>
            </a:r>
            <a:br>
              <a:rPr lang="ru-RU" sz="3100" b="1" dirty="0" smtClean="0"/>
            </a:br>
            <a:r>
              <a:rPr lang="ru-RU" sz="3100" b="1" dirty="0" smtClean="0"/>
              <a:t>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7636" r="5309"/>
          <a:stretch>
            <a:fillRect/>
          </a:stretch>
        </p:blipFill>
        <p:spPr bwMode="auto">
          <a:xfrm>
            <a:off x="285720" y="214290"/>
            <a:ext cx="4253711" cy="28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985" r="5549"/>
          <a:stretch>
            <a:fillRect/>
          </a:stretch>
        </p:blipFill>
        <p:spPr bwMode="auto">
          <a:xfrm>
            <a:off x="4714876" y="214290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7092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128586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286248" y="3571876"/>
            <a:ext cx="4857752" cy="272097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Плюсы  службы школьной медиации</a:t>
            </a:r>
            <a:br>
              <a:rPr lang="ru-RU" sz="2700" b="1" dirty="0" smtClean="0"/>
            </a:br>
            <a:r>
              <a:rPr lang="ru-RU" sz="2700" b="1" dirty="0" smtClean="0"/>
              <a:t>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Плюсы  </a:t>
            </a:r>
            <a:br>
              <a:rPr lang="ru-RU" sz="2800" b="1" dirty="0" smtClean="0"/>
            </a:br>
            <a:r>
              <a:rPr lang="ru-RU" sz="2800" b="1" dirty="0" smtClean="0"/>
              <a:t>службы школьной медиации</a:t>
            </a:r>
            <a:br>
              <a:rPr lang="ru-RU" sz="2800" b="1" dirty="0" smtClean="0"/>
            </a:br>
            <a:r>
              <a:rPr lang="ru-RU" sz="2800" b="1" dirty="0" smtClean="0"/>
              <a:t>для родителей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Неправильные действия родителей: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Нанимают адвоката, возмещают ущерб</a:t>
            </a:r>
          </a:p>
          <a:p>
            <a:pPr algn="ctr">
              <a:buNone/>
            </a:pPr>
            <a:r>
              <a:rPr lang="ru-RU" sz="2400" dirty="0" smtClean="0"/>
              <a:t>(защищают, ограждают от неприятностей)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Перекладывают ответственность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29124" y="3786190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99002"/>
            <a:ext cx="8784253" cy="55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Плюсы  </a:t>
            </a:r>
            <a:br>
              <a:rPr lang="ru-RU" sz="2400" b="1" dirty="0" smtClean="0"/>
            </a:br>
            <a:r>
              <a:rPr lang="ru-RU" sz="2400" b="1" dirty="0" smtClean="0"/>
              <a:t>службы школьной медиации</a:t>
            </a:r>
            <a:br>
              <a:rPr lang="ru-RU" sz="2400" b="1" dirty="0" smtClean="0"/>
            </a:br>
            <a:r>
              <a:rPr lang="ru-RU" sz="2400" b="1" dirty="0" smtClean="0"/>
              <a:t>для родителей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Последствия </a:t>
            </a:r>
            <a:r>
              <a:rPr lang="ru-RU" sz="2400" b="1" i="1" dirty="0" smtClean="0"/>
              <a:t>конфликта </a:t>
            </a: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для </a:t>
            </a:r>
            <a:r>
              <a:rPr lang="ru-RU" sz="2400" b="1" i="1" dirty="0" smtClean="0"/>
              <a:t>родителей</a:t>
            </a:r>
          </a:p>
          <a:p>
            <a:pPr algn="ctr">
              <a:buNone/>
            </a:pPr>
            <a:endParaRPr lang="ru-RU" b="1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Отпрашиваются с работы</a:t>
            </a:r>
          </a:p>
          <a:p>
            <a:pPr>
              <a:buNone/>
            </a:pP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Тратят деньги</a:t>
            </a:r>
          </a:p>
          <a:p>
            <a:pPr>
              <a:buNone/>
            </a:pP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Переживают </a:t>
            </a:r>
          </a:p>
          <a:p>
            <a:pPr>
              <a:buFont typeface="Wingdings" pitchFamily="2" charset="2"/>
              <a:buChar char="§"/>
            </a:pPr>
            <a:endParaRPr lang="ru-RU" b="1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4295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особенности проведения встреч с родителями в рамках медиации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поиск  решения</a:t>
            </a:r>
          </a:p>
          <a:p>
            <a:pPr algn="ctr"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2800" b="1" i="1" dirty="0" smtClean="0"/>
              <a:t> - активное </a:t>
            </a:r>
            <a:r>
              <a:rPr lang="ru-RU" sz="2800" b="1" i="1" dirty="0" smtClean="0"/>
              <a:t>слушание</a:t>
            </a:r>
          </a:p>
          <a:p>
            <a:pPr>
              <a:buNone/>
            </a:pPr>
            <a:r>
              <a:rPr lang="ru-RU" sz="2800" b="1" i="1" dirty="0" smtClean="0"/>
              <a:t> - воодушевление </a:t>
            </a:r>
            <a:r>
              <a:rPr lang="ru-RU" sz="2800" b="1" i="1" dirty="0" smtClean="0"/>
              <a:t>на разговор</a:t>
            </a:r>
          </a:p>
          <a:p>
            <a:pPr>
              <a:buNone/>
            </a:pPr>
            <a:r>
              <a:rPr lang="ru-RU" sz="2800" b="1" i="1" dirty="0" smtClean="0"/>
              <a:t> - использование </a:t>
            </a:r>
            <a:r>
              <a:rPr lang="ru-RU" sz="2800" b="1" i="1" dirty="0" smtClean="0"/>
              <a:t>жестов</a:t>
            </a:r>
          </a:p>
          <a:p>
            <a:pPr>
              <a:buNone/>
            </a:pPr>
            <a:r>
              <a:rPr lang="ru-RU" sz="2800" b="1" i="1" dirty="0" smtClean="0"/>
              <a:t> - перефразирование</a:t>
            </a: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 - понимание </a:t>
            </a:r>
            <a:r>
              <a:rPr lang="ru-RU" sz="2800" b="1" i="1" dirty="0" smtClean="0"/>
              <a:t>чувств и эмоций</a:t>
            </a:r>
          </a:p>
          <a:p>
            <a:pPr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b="1" i="1" dirty="0" smtClean="0"/>
              <a:t>круглый стол</a:t>
            </a:r>
            <a:endParaRPr lang="ru-RU" b="1" i="1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Роль службы </a:t>
            </a:r>
            <a:r>
              <a:rPr lang="ru-RU" sz="2400" b="1" dirty="0" smtClean="0"/>
              <a:t>школьной медиации в </a:t>
            </a:r>
            <a:r>
              <a:rPr lang="ru-RU" sz="2400" b="1" dirty="0" smtClean="0"/>
              <a:t>профилактике конфликтов между родителями и детьми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lnSpcReduction="10000"/>
          </a:bodyPr>
          <a:lstStyle/>
          <a:p>
            <a:endParaRPr lang="ru-RU" sz="2000" b="1" i="1" dirty="0" smtClean="0"/>
          </a:p>
          <a:p>
            <a:r>
              <a:rPr lang="ru-RU" sz="2800" b="1" i="1" dirty="0" smtClean="0"/>
              <a:t>Повышение педагогической культуры родителей</a:t>
            </a:r>
          </a:p>
          <a:p>
            <a:r>
              <a:rPr lang="ru-RU" sz="2800" b="1" i="1" dirty="0" smtClean="0"/>
              <a:t>Подкрепление словесных требований</a:t>
            </a:r>
          </a:p>
          <a:p>
            <a:r>
              <a:rPr lang="ru-RU" sz="2800" b="1" i="1" dirty="0" smtClean="0"/>
              <a:t>Интерес </a:t>
            </a:r>
            <a:r>
              <a:rPr lang="ru-RU" sz="2800" b="1" i="1" dirty="0" smtClean="0"/>
              <a:t>к </a:t>
            </a:r>
            <a:r>
              <a:rPr lang="ru-RU" sz="2800" b="1" i="1" dirty="0" smtClean="0"/>
              <a:t>внутреннему миру </a:t>
            </a:r>
            <a:r>
              <a:rPr lang="ru-RU" sz="2800" b="1" i="1" dirty="0" smtClean="0"/>
              <a:t>детей</a:t>
            </a:r>
          </a:p>
          <a:p>
            <a:pPr algn="ctr"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 algn="ctr">
              <a:buNone/>
            </a:pPr>
            <a:r>
              <a:rPr lang="ru-RU" b="1" i="1" dirty="0" smtClean="0"/>
              <a:t>   Организация семьи на коллективных началах</a:t>
            </a:r>
            <a:endParaRPr lang="ru-RU" b="1" i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3571876"/>
            <a:ext cx="484632" cy="97840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поддержку и понимание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ребенок </a:t>
            </a:r>
            <a:r>
              <a:rPr lang="ru-RU" sz="2800" b="1" dirty="0" smtClean="0"/>
              <a:t>получает </a:t>
            </a:r>
            <a:r>
              <a:rPr lang="ru-RU" sz="2800" b="1" dirty="0" smtClean="0"/>
              <a:t>в Семье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64151"/>
            <a:ext cx="8794321" cy="55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9286908" cy="12144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Семья – развивающаяся система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проблемы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1285852" y="1357298"/>
            <a:ext cx="657229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взаимопонимания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3500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71604" y="4643446"/>
            <a:ext cx="614366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/>
              <a:t>социологическое исследование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«Конфликтные ситуации в социальной среде подростков. </a:t>
            </a:r>
          </a:p>
          <a:p>
            <a:pPr algn="ctr">
              <a:buNone/>
            </a:pPr>
            <a:r>
              <a:rPr lang="ru-RU" b="1" i="1" dirty="0" smtClean="0"/>
              <a:t>Толерантность в разрешении конфликтов»</a:t>
            </a:r>
          </a:p>
          <a:p>
            <a:pPr algn="ctr">
              <a:buNone/>
            </a:pPr>
            <a:r>
              <a:rPr lang="ru-RU" sz="2400" b="1" i="1" dirty="0" smtClean="0"/>
              <a:t>2015 год</a:t>
            </a:r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ОУ г. Екатеринбурга</a:t>
            </a:r>
          </a:p>
          <a:p>
            <a:pPr algn="ctr">
              <a:buNone/>
            </a:pPr>
            <a:r>
              <a:rPr lang="ru-RU" sz="2400" b="1" i="1" dirty="0" smtClean="0"/>
              <a:t>2000 обучающихся 8, 10 классов </a:t>
            </a:r>
          </a:p>
          <a:p>
            <a:pPr algn="ctr">
              <a:buNone/>
            </a:pPr>
            <a:r>
              <a:rPr lang="ru-RU" sz="2400" b="1" i="1" dirty="0" smtClean="0"/>
              <a:t> 1500 родителей</a:t>
            </a:r>
            <a:endParaRPr lang="ru-RU" sz="2400" b="1" i="1" dirty="0"/>
          </a:p>
        </p:txBody>
      </p:sp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конфликтов в семье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857237"/>
          <a:ext cx="8553480" cy="57645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67332"/>
                <a:gridCol w="1714512"/>
                <a:gridCol w="1571636"/>
              </a:tblGrid>
              <a:tr h="285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/>
                        <a:t>Причины</a:t>
                      </a:r>
                      <a:endParaRPr lang="ru-RU" sz="2000" kern="5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/>
                        <a:t>подростки</a:t>
                      </a:r>
                      <a:endParaRPr lang="ru-RU" sz="2000" kern="5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/>
                        <a:t>родители</a:t>
                      </a:r>
                      <a:endParaRPr lang="ru-RU" sz="2000" kern="50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успеваемость в школе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3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из-за беспорядка и/или нежелания выполнять работу по дому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неуважительное отношение к старшим 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800" b="1" kern="5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из-за покупок или подарков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800" b="1" kern="5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800" b="1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из-за </a:t>
                      </a: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друзей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желание </a:t>
                      </a: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ребенка быть </a:t>
                      </a:r>
                      <a:r>
                        <a:rPr lang="ru-RU" sz="1800" b="1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800" b="1" kern="5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самостоятельным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kern="5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cs typeface="Times New Roman" pitchFamily="18" charset="0"/>
                        </a:rPr>
                        <a:t>чрезмерная опека</a:t>
                      </a: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800" b="1" kern="5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50" dirty="0" smtClean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непонимание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        из-за </a:t>
                      </a: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того, что ребенок обманывает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kern="5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давление со стороны членов семьи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неуважительное отношение к ребенку со стороны членов семьи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50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другое (компьютер, вредные привычки, агрессия с моей стороны)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конфликтов в семье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                        Отсутствие      </a:t>
            </a:r>
          </a:p>
          <a:p>
            <a:pPr algn="ctr">
              <a:buNone/>
            </a:pPr>
            <a:r>
              <a:rPr lang="ru-RU" b="1" i="1" dirty="0" smtClean="0"/>
              <a:t>                          взаимопонимания </a:t>
            </a:r>
          </a:p>
          <a:p>
            <a:r>
              <a:rPr lang="ru-RU" b="1" i="1" dirty="0" smtClean="0"/>
              <a:t>                             в семье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357586" cy="449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5141949" cy="34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r>
              <a:rPr lang="ru-RU" b="1" i="1" dirty="0" smtClean="0"/>
              <a:t>Возрастные кризисы детей</a:t>
            </a:r>
            <a:endParaRPr lang="ru-RU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784727" cy="359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12343" cy="261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81354"/>
            <a:ext cx="3713157" cy="24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r>
              <a:rPr lang="ru-RU" b="1" i="1" dirty="0" smtClean="0"/>
              <a:t>Личностный фактор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79" t="2592" r="1654" b="48170"/>
          <a:stretch>
            <a:fillRect/>
          </a:stretch>
        </p:blipFill>
        <p:spPr bwMode="auto">
          <a:xfrm>
            <a:off x="214282" y="2143116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4356100" cy="33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00438"/>
            <a:ext cx="4912357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4122765" cy="274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5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Аналитика 2016</Template>
  <TotalTime>1601</TotalTime>
  <Words>380</Words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Возможности  восстановительной медиации  для оказания  эффективной помощи  семье и детям  в разрешении  конфликтных ситуаций. </vt:lpstr>
      <vt:lpstr>Слайд 2</vt:lpstr>
      <vt:lpstr>Семья – развивающаяся система</vt:lpstr>
      <vt:lpstr>социологическое исследование</vt:lpstr>
      <vt:lpstr>Причины конфликтов в семье</vt:lpstr>
      <vt:lpstr>Причины конфликтов в семье</vt:lpstr>
      <vt:lpstr>причины</vt:lpstr>
      <vt:lpstr>причины</vt:lpstr>
      <vt:lpstr>Слайд 9</vt:lpstr>
      <vt:lpstr>Конфликты в школе</vt:lpstr>
      <vt:lpstr>       Поведение родителя в ситуации конфликта ребенка</vt:lpstr>
      <vt:lpstr>Поведение родителя  в ситуации конфликта ребенка</vt:lpstr>
      <vt:lpstr>Позиция родителя в конфликтной ситуации ребенка</vt:lpstr>
      <vt:lpstr>Позиция родителя в конфликтной ситуации ребенка</vt:lpstr>
      <vt:lpstr>Слайд 15</vt:lpstr>
      <vt:lpstr>Плюсы  службы школьной медиации  для родителей</vt:lpstr>
      <vt:lpstr>Плюсы   службы школьной медиации для родителей </vt:lpstr>
      <vt:lpstr>Плюсы  службы школьной медиации для родителей </vt:lpstr>
      <vt:lpstr>Плюсы   службы школьной медиации для родителей</vt:lpstr>
      <vt:lpstr>Плюсы   службы школьной медиации для родителей</vt:lpstr>
      <vt:lpstr>Слайд 21</vt:lpstr>
      <vt:lpstr>особенности проведения встреч с родителями в рамках медиации</vt:lpstr>
      <vt:lpstr>Роль службы школьной медиации в профилактике конфликтов между родителями и детьми</vt:lpstr>
      <vt:lpstr>поддержку и понимание  ребенок получает в Семье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 восстановительной медиации  для оказания  эффективной помощи  семье и детям  в разрешении  конфликтных ситуаций. </dc:title>
  <cp:lastModifiedBy>12</cp:lastModifiedBy>
  <cp:revision>115</cp:revision>
  <dcterms:modified xsi:type="dcterms:W3CDTF">2016-12-11T00:55:07Z</dcterms:modified>
</cp:coreProperties>
</file>