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6" r:id="rId4"/>
    <p:sldId id="283" r:id="rId5"/>
    <p:sldId id="284" r:id="rId6"/>
    <p:sldId id="267" r:id="rId7"/>
    <p:sldId id="268" r:id="rId8"/>
    <p:sldId id="269" r:id="rId9"/>
    <p:sldId id="272" r:id="rId10"/>
    <p:sldId id="273" r:id="rId11"/>
    <p:sldId id="274" r:id="rId12"/>
    <p:sldId id="286" r:id="rId13"/>
    <p:sldId id="277" r:id="rId14"/>
    <p:sldId id="278" r:id="rId15"/>
    <p:sldId id="259" r:id="rId16"/>
    <p:sldId id="275" r:id="rId17"/>
    <p:sldId id="260" r:id="rId18"/>
    <p:sldId id="264" r:id="rId19"/>
    <p:sldId id="263" r:id="rId20"/>
    <p:sldId id="279" r:id="rId21"/>
    <p:sldId id="280" r:id="rId22"/>
    <p:sldId id="281" r:id="rId23"/>
    <p:sldId id="270" r:id="rId24"/>
    <p:sldId id="285" r:id="rId25"/>
    <p:sldId id="28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CC9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17" autoAdjust="0"/>
    <p:restoredTop sz="94660"/>
  </p:normalViewPr>
  <p:slideViewPr>
    <p:cSldViewPr>
      <p:cViewPr>
        <p:scale>
          <a:sx n="70" d="100"/>
          <a:sy n="70" d="100"/>
        </p:scale>
        <p:origin x="-5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5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5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5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5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35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5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  <p:transition spd="med" advClick="0" advTm="35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5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5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35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 advClick="0" advTm="35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3500">
    <p:dissolve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5615006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/>
              <a:t>Возможности </a:t>
            </a:r>
            <a:br>
              <a:rPr lang="ru-RU" b="1" dirty="0" smtClean="0"/>
            </a:br>
            <a:r>
              <a:rPr lang="ru-RU" b="1" dirty="0" smtClean="0"/>
              <a:t>восстановительной медиации </a:t>
            </a:r>
            <a:br>
              <a:rPr lang="ru-RU" b="1" dirty="0" smtClean="0"/>
            </a:br>
            <a:r>
              <a:rPr lang="ru-RU" b="1" dirty="0" smtClean="0"/>
              <a:t>для оказания </a:t>
            </a:r>
            <a:br>
              <a:rPr lang="ru-RU" b="1" dirty="0" smtClean="0"/>
            </a:br>
            <a:r>
              <a:rPr lang="ru-RU" b="1" dirty="0" smtClean="0"/>
              <a:t>эффективной помощи </a:t>
            </a:r>
            <a:br>
              <a:rPr lang="ru-RU" b="1" dirty="0" smtClean="0"/>
            </a:br>
            <a:r>
              <a:rPr lang="ru-RU" b="1" dirty="0" smtClean="0"/>
              <a:t>семье и детям </a:t>
            </a:r>
            <a:br>
              <a:rPr lang="ru-RU" b="1" dirty="0" smtClean="0"/>
            </a:br>
            <a:r>
              <a:rPr lang="ru-RU" b="1" dirty="0" smtClean="0"/>
              <a:t>в разрешении </a:t>
            </a:r>
            <a:br>
              <a:rPr lang="ru-RU" b="1" dirty="0" smtClean="0"/>
            </a:br>
            <a:r>
              <a:rPr lang="ru-RU" b="1" dirty="0" smtClean="0"/>
              <a:t>конфликтных ситуаций.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/>
              <a:t>Конфликты в школе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928802"/>
            <a:ext cx="8686800" cy="4151323"/>
          </a:xfrm>
        </p:spPr>
        <p:txBody>
          <a:bodyPr/>
          <a:lstStyle/>
          <a:p>
            <a:r>
              <a:rPr lang="ru-RU" b="1" i="1" dirty="0" smtClean="0"/>
              <a:t>Конфликт с другими детьми в классе</a:t>
            </a:r>
          </a:p>
          <a:p>
            <a:pPr>
              <a:buNone/>
            </a:pPr>
            <a:endParaRPr lang="ru-RU" b="1" i="1" dirty="0" smtClean="0"/>
          </a:p>
          <a:p>
            <a:r>
              <a:rPr lang="ru-RU" b="1" i="1" dirty="0" smtClean="0"/>
              <a:t>Конфликт с учителем</a:t>
            </a:r>
          </a:p>
          <a:p>
            <a:endParaRPr lang="ru-RU" b="1" i="1" dirty="0" smtClean="0"/>
          </a:p>
          <a:p>
            <a:r>
              <a:rPr lang="ru-RU" b="1" i="1" dirty="0" smtClean="0"/>
              <a:t>Конфликт с чужими родителями</a:t>
            </a:r>
          </a:p>
          <a:p>
            <a:endParaRPr lang="ru-RU" dirty="0"/>
          </a:p>
        </p:txBody>
      </p:sp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12954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       </a:t>
            </a:r>
            <a:r>
              <a:rPr lang="ru-RU" sz="2800" b="1" dirty="0" smtClean="0"/>
              <a:t>Поведение родителя в ситуации конфликта ребенка</a:t>
            </a:r>
            <a:endParaRPr lang="ru-RU" sz="28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719" t="-2930"/>
          <a:stretch>
            <a:fillRect/>
          </a:stretch>
        </p:blipFill>
        <p:spPr bwMode="auto">
          <a:xfrm>
            <a:off x="285720" y="1142984"/>
            <a:ext cx="3228972" cy="250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1142984"/>
            <a:ext cx="4856165" cy="3098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4352224"/>
            <a:ext cx="3071802" cy="236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143248"/>
            <a:ext cx="2308754" cy="3463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2928934"/>
            <a:ext cx="3000396" cy="369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/>
              <a:t>Поведение родителя </a:t>
            </a:r>
            <a:br>
              <a:rPr lang="ru-RU" sz="2800" b="1" dirty="0" smtClean="0"/>
            </a:br>
            <a:r>
              <a:rPr lang="ru-RU" sz="2800" b="1" dirty="0" smtClean="0"/>
              <a:t>в ситуации конфликта ребенка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/>
              <a:t>«Незначительные проступки»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15074" y="1600200"/>
            <a:ext cx="2776526" cy="47244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2400" b="1" i="1" dirty="0" smtClean="0"/>
              <a:t>Ругань </a:t>
            </a:r>
            <a:r>
              <a:rPr lang="ru-RU" sz="2400" b="1" i="1" dirty="0" smtClean="0"/>
              <a:t>матом</a:t>
            </a:r>
          </a:p>
          <a:p>
            <a:pPr algn="ctr">
              <a:buNone/>
            </a:pPr>
            <a:endParaRPr lang="ru-RU" sz="2400" b="1" i="1" dirty="0" smtClean="0"/>
          </a:p>
          <a:p>
            <a:pPr algn="ctr">
              <a:buNone/>
            </a:pPr>
            <a:endParaRPr lang="ru-RU" sz="2400" b="1" i="1" dirty="0" smtClean="0"/>
          </a:p>
          <a:p>
            <a:pPr algn="ctr">
              <a:buNone/>
            </a:pPr>
            <a:r>
              <a:rPr lang="ru-RU" sz="2400" b="1" i="1" dirty="0" smtClean="0"/>
              <a:t>Курение </a:t>
            </a:r>
            <a:endParaRPr lang="ru-RU" sz="2400" b="1" i="1" dirty="0" smtClean="0"/>
          </a:p>
          <a:p>
            <a:pPr algn="ctr">
              <a:buNone/>
            </a:pPr>
            <a:endParaRPr lang="ru-RU" sz="2400" b="1" i="1" dirty="0" smtClean="0"/>
          </a:p>
          <a:p>
            <a:pPr algn="ctr">
              <a:buNone/>
            </a:pPr>
            <a:endParaRPr lang="ru-RU" sz="2400" b="1" i="1" dirty="0" smtClean="0"/>
          </a:p>
          <a:p>
            <a:pPr algn="ctr">
              <a:buNone/>
            </a:pPr>
            <a:r>
              <a:rPr lang="ru-RU" sz="2400" b="1" i="1" dirty="0" smtClean="0"/>
              <a:t>Конфликты </a:t>
            </a:r>
          </a:p>
          <a:p>
            <a:pPr algn="ctr">
              <a:buNone/>
            </a:pPr>
            <a:r>
              <a:rPr lang="ru-RU" sz="2400" b="1" i="1" dirty="0" smtClean="0"/>
              <a:t>с</a:t>
            </a:r>
            <a:endParaRPr lang="ru-RU" sz="2400" b="1" i="1" dirty="0" smtClean="0"/>
          </a:p>
          <a:p>
            <a:pPr algn="ctr">
              <a:buNone/>
            </a:pPr>
            <a:r>
              <a:rPr lang="ru-RU" sz="2400" b="1" i="1" dirty="0" smtClean="0"/>
              <a:t>учителями</a:t>
            </a:r>
            <a:endParaRPr lang="ru-RU" sz="2400" b="1" i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t="-385" r="4093"/>
          <a:stretch>
            <a:fillRect/>
          </a:stretch>
        </p:blipFill>
        <p:spPr bwMode="auto">
          <a:xfrm>
            <a:off x="134973" y="2857496"/>
            <a:ext cx="634584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Позиция родителя в конфликтной ситуации ребенка</a:t>
            </a:r>
            <a:endParaRPr lang="ru-RU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04800" y="2000240"/>
            <a:ext cx="8686800" cy="4572032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/>
              <a:t>Позиция родителя обидчика:</a:t>
            </a:r>
          </a:p>
          <a:p>
            <a:pPr>
              <a:buNone/>
            </a:pPr>
            <a:r>
              <a:rPr lang="ru-RU" sz="2400" b="1" i="1" dirty="0" smtClean="0"/>
              <a:t>1. Родитель защищает и оправдывает ребенка</a:t>
            </a:r>
          </a:p>
          <a:p>
            <a:pPr>
              <a:buNone/>
            </a:pPr>
            <a:r>
              <a:rPr lang="ru-RU" sz="2800" dirty="0" smtClean="0"/>
              <a:t> </a:t>
            </a:r>
            <a:r>
              <a:rPr lang="ru-RU" sz="2400" b="1" dirty="0" smtClean="0"/>
              <a:t>-</a:t>
            </a:r>
            <a:r>
              <a:rPr lang="ru-RU" sz="2400" dirty="0" smtClean="0"/>
              <a:t> безответственное  поведение</a:t>
            </a:r>
          </a:p>
          <a:p>
            <a:pPr>
              <a:buNone/>
            </a:pPr>
            <a:r>
              <a:rPr lang="ru-RU" sz="2400" dirty="0" smtClean="0"/>
              <a:t> </a:t>
            </a:r>
            <a:r>
              <a:rPr lang="ru-RU" sz="2400" b="1" dirty="0" smtClean="0"/>
              <a:t>-</a:t>
            </a:r>
            <a:r>
              <a:rPr lang="ru-RU" sz="2400" dirty="0" smtClean="0"/>
              <a:t> падает авторитет родителей</a:t>
            </a:r>
          </a:p>
          <a:p>
            <a:pPr>
              <a:buNone/>
            </a:pPr>
            <a:r>
              <a:rPr lang="ru-RU" sz="2400" dirty="0" smtClean="0"/>
              <a:t> </a:t>
            </a:r>
            <a:r>
              <a:rPr lang="ru-RU" sz="2400" b="1" dirty="0" smtClean="0"/>
              <a:t>-</a:t>
            </a:r>
            <a:r>
              <a:rPr lang="ru-RU" sz="2400" dirty="0" smtClean="0"/>
              <a:t> перекладывание ответственности</a:t>
            </a:r>
          </a:p>
          <a:p>
            <a:pPr>
              <a:buNone/>
            </a:pPr>
            <a:r>
              <a:rPr lang="ru-RU" sz="2400" b="1" i="1" dirty="0" smtClean="0"/>
              <a:t>2. Родитель присоединяется к обвинениям</a:t>
            </a:r>
          </a:p>
          <a:p>
            <a:pPr>
              <a:buNone/>
            </a:pPr>
            <a:r>
              <a:rPr lang="ru-RU" sz="2400" b="1" i="1" dirty="0" smtClean="0"/>
              <a:t> -  </a:t>
            </a:r>
            <a:r>
              <a:rPr lang="ru-RU" sz="2400" dirty="0" smtClean="0"/>
              <a:t>потеря поддержки в лице близких</a:t>
            </a:r>
          </a:p>
          <a:p>
            <a:pPr>
              <a:buNone/>
            </a:pPr>
            <a:r>
              <a:rPr lang="ru-RU" sz="2400" dirty="0" smtClean="0"/>
              <a:t> </a:t>
            </a:r>
            <a:r>
              <a:rPr lang="ru-RU" sz="2400" b="1" dirty="0" smtClean="0"/>
              <a:t>-</a:t>
            </a:r>
            <a:r>
              <a:rPr lang="ru-RU" sz="2400" dirty="0" smtClean="0"/>
              <a:t>  разрыв усиливается</a:t>
            </a:r>
            <a:endParaRPr lang="ru-RU" sz="2400" dirty="0"/>
          </a:p>
        </p:txBody>
      </p:sp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Позиция родителя в конфликтной ситуации ребенка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143116"/>
            <a:ext cx="8686800" cy="39370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/>
              <a:t>Позиция родителя пострадавшего:</a:t>
            </a:r>
          </a:p>
          <a:p>
            <a:pPr>
              <a:buNone/>
            </a:pPr>
            <a:r>
              <a:rPr lang="ru-RU" sz="2400" b="1" i="1" dirty="0" smtClean="0"/>
              <a:t>1. Вмешательство администрации</a:t>
            </a:r>
          </a:p>
          <a:p>
            <a:pPr>
              <a:buNone/>
            </a:pPr>
            <a:r>
              <a:rPr lang="ru-RU" sz="2400" dirty="0" smtClean="0"/>
              <a:t> </a:t>
            </a:r>
            <a:r>
              <a:rPr lang="ru-RU" sz="2400" b="1" dirty="0" smtClean="0"/>
              <a:t>-</a:t>
            </a:r>
            <a:r>
              <a:rPr lang="ru-RU" sz="2400" dirty="0" smtClean="0"/>
              <a:t> перекладывание решения и ответственности</a:t>
            </a:r>
          </a:p>
          <a:p>
            <a:pPr>
              <a:buNone/>
            </a:pPr>
            <a:r>
              <a:rPr lang="ru-RU" sz="2400" dirty="0" smtClean="0"/>
              <a:t> </a:t>
            </a:r>
            <a:r>
              <a:rPr lang="ru-RU" sz="2400" b="1" dirty="0" smtClean="0"/>
              <a:t>-</a:t>
            </a:r>
            <a:r>
              <a:rPr lang="ru-RU" sz="2400" dirty="0" smtClean="0"/>
              <a:t> отношение одноклассников как к доносчику, слабаку</a:t>
            </a:r>
          </a:p>
          <a:p>
            <a:pPr>
              <a:buNone/>
            </a:pPr>
            <a:r>
              <a:rPr lang="ru-RU" sz="2400" b="1" i="1" dirty="0" smtClean="0"/>
              <a:t>2. Привлечь внимание других родителей</a:t>
            </a:r>
          </a:p>
          <a:p>
            <a:pPr>
              <a:buNone/>
            </a:pPr>
            <a:r>
              <a:rPr lang="ru-RU" sz="2400" b="1" dirty="0" smtClean="0"/>
              <a:t> - </a:t>
            </a:r>
            <a:r>
              <a:rPr lang="ru-RU" sz="2400" dirty="0" smtClean="0"/>
              <a:t>обсуждение с детьми</a:t>
            </a:r>
            <a:endParaRPr lang="ru-RU" dirty="0" smtClean="0"/>
          </a:p>
          <a:p>
            <a:pPr>
              <a:buNone/>
            </a:pPr>
            <a:r>
              <a:rPr lang="ru-RU" sz="2400" dirty="0" smtClean="0"/>
              <a:t> </a:t>
            </a:r>
            <a:r>
              <a:rPr lang="ru-RU" sz="2400" b="1" dirty="0" smtClean="0"/>
              <a:t>-</a:t>
            </a:r>
            <a:r>
              <a:rPr lang="ru-RU" sz="2400" dirty="0" smtClean="0"/>
              <a:t> негативное отношение</a:t>
            </a:r>
          </a:p>
          <a:p>
            <a:endParaRPr lang="ru-RU" dirty="0"/>
          </a:p>
        </p:txBody>
      </p:sp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t="18405" r="2746"/>
          <a:stretch>
            <a:fillRect/>
          </a:stretch>
        </p:blipFill>
        <p:spPr bwMode="auto">
          <a:xfrm>
            <a:off x="144463" y="428604"/>
            <a:ext cx="8801171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848756" cy="2571768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Плюсы  службы школьной медиации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для родителей</a:t>
            </a:r>
            <a:endParaRPr lang="ru-RU" sz="3200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6248" y="1214422"/>
            <a:ext cx="4857752" cy="3608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643314"/>
            <a:ext cx="4391014" cy="2927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3125" t="7291" r="2343" b="8333"/>
          <a:stretch>
            <a:fillRect/>
          </a:stretch>
        </p:blipFill>
        <p:spPr bwMode="auto">
          <a:xfrm>
            <a:off x="534428" y="1406891"/>
            <a:ext cx="7609471" cy="5093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>Плюсы  </a:t>
            </a:r>
            <a:br>
              <a:rPr lang="ru-RU" sz="3100" b="1" dirty="0" smtClean="0"/>
            </a:br>
            <a:r>
              <a:rPr lang="ru-RU" sz="3100" b="1" dirty="0" smtClean="0"/>
              <a:t>службы школьной медиации</a:t>
            </a:r>
            <a:br>
              <a:rPr lang="ru-RU" sz="3100" b="1" dirty="0" smtClean="0"/>
            </a:br>
            <a:r>
              <a:rPr lang="ru-RU" sz="3100" b="1" dirty="0" smtClean="0"/>
              <a:t>для родителей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7636" r="5309"/>
          <a:stretch>
            <a:fillRect/>
          </a:stretch>
        </p:blipFill>
        <p:spPr bwMode="auto">
          <a:xfrm>
            <a:off x="285720" y="214290"/>
            <a:ext cx="4253711" cy="281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l="13985" r="5549"/>
          <a:stretch>
            <a:fillRect/>
          </a:stretch>
        </p:blipFill>
        <p:spPr bwMode="auto">
          <a:xfrm>
            <a:off x="4714876" y="214290"/>
            <a:ext cx="414340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57562"/>
            <a:ext cx="470923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72066" y="1285860"/>
            <a:ext cx="3674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2</a:t>
            </a:r>
            <a:endParaRPr lang="ru-RU" sz="2000" b="1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 idx="4294967295"/>
          </p:nvPr>
        </p:nvSpPr>
        <p:spPr>
          <a:xfrm>
            <a:off x="4286248" y="3571876"/>
            <a:ext cx="4857752" cy="2720974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 smtClean="0"/>
              <a:t>Плюсы  службы школьной медиации</a:t>
            </a:r>
            <a:br>
              <a:rPr lang="ru-RU" sz="2700" b="1" dirty="0" smtClean="0"/>
            </a:br>
            <a:r>
              <a:rPr lang="ru-RU" sz="2700" b="1" dirty="0" smtClean="0"/>
              <a:t>для родителей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/>
              <a:t>Плюсы  </a:t>
            </a:r>
            <a:br>
              <a:rPr lang="ru-RU" sz="2800" b="1" dirty="0" smtClean="0"/>
            </a:br>
            <a:r>
              <a:rPr lang="ru-RU" sz="2800" b="1" dirty="0" smtClean="0"/>
              <a:t>службы школьной медиации</a:t>
            </a:r>
            <a:br>
              <a:rPr lang="ru-RU" sz="2800" b="1" dirty="0" smtClean="0"/>
            </a:br>
            <a:r>
              <a:rPr lang="ru-RU" sz="2800" b="1" dirty="0" smtClean="0"/>
              <a:t>для родителей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endParaRPr lang="ru-RU" sz="2400" b="1" dirty="0" smtClean="0"/>
          </a:p>
          <a:p>
            <a:pPr algn="ctr">
              <a:buNone/>
            </a:pPr>
            <a:r>
              <a:rPr lang="ru-RU" sz="2400" b="1" dirty="0" smtClean="0"/>
              <a:t>Неправильные действия родителей:</a:t>
            </a:r>
          </a:p>
          <a:p>
            <a:pPr algn="ctr">
              <a:buNone/>
            </a:pPr>
            <a:endParaRPr lang="ru-RU" sz="2400" b="1" dirty="0" smtClean="0"/>
          </a:p>
          <a:p>
            <a:pPr algn="ctr">
              <a:buNone/>
            </a:pPr>
            <a:r>
              <a:rPr lang="ru-RU" sz="2400" b="1" dirty="0" smtClean="0"/>
              <a:t>Нанимают адвоката, возмещают ущерб</a:t>
            </a:r>
          </a:p>
          <a:p>
            <a:pPr algn="ctr">
              <a:buNone/>
            </a:pPr>
            <a:r>
              <a:rPr lang="ru-RU" sz="2400" dirty="0" smtClean="0"/>
              <a:t>(защищают, ограждают от неприятностей)</a:t>
            </a:r>
          </a:p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endParaRPr lang="ru-RU" sz="2400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Перекладывают ответственность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4429124" y="3786190"/>
            <a:ext cx="484632" cy="978408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99002"/>
            <a:ext cx="8784253" cy="5544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08111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Плюсы  </a:t>
            </a:r>
            <a:br>
              <a:rPr lang="ru-RU" sz="2400" b="1" dirty="0" smtClean="0"/>
            </a:br>
            <a:r>
              <a:rPr lang="ru-RU" sz="2400" b="1" dirty="0" smtClean="0"/>
              <a:t>службы школьной медиации</a:t>
            </a:r>
            <a:br>
              <a:rPr lang="ru-RU" sz="2400" b="1" dirty="0" smtClean="0"/>
            </a:br>
            <a:r>
              <a:rPr lang="ru-RU" sz="2400" b="1" dirty="0" smtClean="0"/>
              <a:t>для родителей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sz="2400" b="1" i="1" dirty="0" smtClean="0"/>
          </a:p>
          <a:p>
            <a:pPr algn="ctr">
              <a:buNone/>
            </a:pPr>
            <a:r>
              <a:rPr lang="ru-RU" sz="2400" b="1" i="1" dirty="0" smtClean="0"/>
              <a:t>Последствия </a:t>
            </a:r>
            <a:r>
              <a:rPr lang="ru-RU" sz="2400" b="1" i="1" dirty="0" smtClean="0"/>
              <a:t>конфликта </a:t>
            </a:r>
            <a:endParaRPr lang="ru-RU" sz="2400" b="1" i="1" dirty="0" smtClean="0"/>
          </a:p>
          <a:p>
            <a:pPr algn="ctr">
              <a:buNone/>
            </a:pPr>
            <a:r>
              <a:rPr lang="ru-RU" sz="2400" b="1" i="1" dirty="0" smtClean="0"/>
              <a:t>для </a:t>
            </a:r>
            <a:r>
              <a:rPr lang="ru-RU" sz="2400" b="1" i="1" dirty="0" smtClean="0"/>
              <a:t>родителей</a:t>
            </a:r>
          </a:p>
          <a:p>
            <a:pPr algn="ctr">
              <a:buNone/>
            </a:pPr>
            <a:endParaRPr lang="ru-RU" b="1" dirty="0" smtClean="0"/>
          </a:p>
          <a:p>
            <a:pPr>
              <a:buFont typeface="Wingdings" pitchFamily="2" charset="2"/>
              <a:buChar char="§"/>
            </a:pPr>
            <a:r>
              <a:rPr lang="ru-RU" sz="2400" b="1" dirty="0" smtClean="0"/>
              <a:t>Отпрашиваются с работы</a:t>
            </a:r>
          </a:p>
          <a:p>
            <a:pPr>
              <a:buNone/>
            </a:pPr>
            <a:endParaRPr lang="ru-RU" sz="2400" b="1" dirty="0" smtClean="0"/>
          </a:p>
          <a:p>
            <a:pPr>
              <a:buFont typeface="Wingdings" pitchFamily="2" charset="2"/>
              <a:buChar char="§"/>
            </a:pPr>
            <a:r>
              <a:rPr lang="ru-RU" sz="2400" b="1" dirty="0" smtClean="0"/>
              <a:t>Тратят деньги</a:t>
            </a:r>
          </a:p>
          <a:p>
            <a:pPr>
              <a:buNone/>
            </a:pPr>
            <a:endParaRPr lang="ru-RU" sz="2400" b="1" dirty="0" smtClean="0"/>
          </a:p>
          <a:p>
            <a:pPr>
              <a:buFont typeface="Wingdings" pitchFamily="2" charset="2"/>
              <a:buChar char="§"/>
            </a:pPr>
            <a:r>
              <a:rPr lang="ru-RU" sz="2400" b="1" dirty="0" smtClean="0"/>
              <a:t>Переживают </a:t>
            </a:r>
          </a:p>
          <a:p>
            <a:pPr>
              <a:buFont typeface="Wingdings" pitchFamily="2" charset="2"/>
              <a:buChar char="§"/>
            </a:pPr>
            <a:endParaRPr lang="ru-RU" b="1" dirty="0"/>
          </a:p>
        </p:txBody>
      </p:sp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500042"/>
            <a:ext cx="7429500" cy="578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/>
              <a:t>особенности проведения встреч с родителями в рамках медиации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b="1" i="1" dirty="0" smtClean="0"/>
              <a:t>поиск  решения</a:t>
            </a:r>
          </a:p>
          <a:p>
            <a:pPr algn="ctr">
              <a:buNone/>
            </a:pPr>
            <a:endParaRPr lang="ru-RU" b="1" i="1" dirty="0" smtClean="0"/>
          </a:p>
          <a:p>
            <a:pPr>
              <a:buNone/>
            </a:pPr>
            <a:r>
              <a:rPr lang="ru-RU" sz="2800" b="1" i="1" dirty="0" smtClean="0"/>
              <a:t> - активное </a:t>
            </a:r>
            <a:r>
              <a:rPr lang="ru-RU" sz="2800" b="1" i="1" dirty="0" smtClean="0"/>
              <a:t>слушание</a:t>
            </a:r>
          </a:p>
          <a:p>
            <a:pPr>
              <a:buNone/>
            </a:pPr>
            <a:r>
              <a:rPr lang="ru-RU" sz="2800" b="1" i="1" dirty="0" smtClean="0"/>
              <a:t> - воодушевление </a:t>
            </a:r>
            <a:r>
              <a:rPr lang="ru-RU" sz="2800" b="1" i="1" dirty="0" smtClean="0"/>
              <a:t>на разговор</a:t>
            </a:r>
          </a:p>
          <a:p>
            <a:pPr>
              <a:buNone/>
            </a:pPr>
            <a:r>
              <a:rPr lang="ru-RU" sz="2800" b="1" i="1" dirty="0" smtClean="0"/>
              <a:t> - использование </a:t>
            </a:r>
            <a:r>
              <a:rPr lang="ru-RU" sz="2800" b="1" i="1" dirty="0" smtClean="0"/>
              <a:t>жестов</a:t>
            </a:r>
          </a:p>
          <a:p>
            <a:pPr>
              <a:buNone/>
            </a:pPr>
            <a:r>
              <a:rPr lang="ru-RU" sz="2800" b="1" i="1" dirty="0" smtClean="0"/>
              <a:t> - перефразирование</a:t>
            </a:r>
            <a:endParaRPr lang="ru-RU" sz="2800" b="1" i="1" dirty="0" smtClean="0"/>
          </a:p>
          <a:p>
            <a:pPr>
              <a:buNone/>
            </a:pPr>
            <a:r>
              <a:rPr lang="ru-RU" sz="2800" b="1" i="1" dirty="0" smtClean="0"/>
              <a:t> - понимание </a:t>
            </a:r>
            <a:r>
              <a:rPr lang="ru-RU" sz="2800" b="1" i="1" dirty="0" smtClean="0"/>
              <a:t>чувств и эмоций</a:t>
            </a:r>
          </a:p>
          <a:p>
            <a:pPr>
              <a:buNone/>
            </a:pPr>
            <a:endParaRPr lang="ru-RU" sz="2800" b="1" i="1" dirty="0" smtClean="0"/>
          </a:p>
          <a:p>
            <a:pPr algn="ctr">
              <a:buNone/>
            </a:pPr>
            <a:r>
              <a:rPr lang="ru-RU" b="1" i="1" dirty="0" smtClean="0"/>
              <a:t>круглый стол</a:t>
            </a:r>
            <a:endParaRPr lang="ru-RU" b="1" i="1" dirty="0"/>
          </a:p>
        </p:txBody>
      </p:sp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108111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Роль службы </a:t>
            </a:r>
            <a:r>
              <a:rPr lang="ru-RU" sz="2400" b="1" dirty="0" smtClean="0"/>
              <a:t>школьной медиации в </a:t>
            </a:r>
            <a:r>
              <a:rPr lang="ru-RU" sz="2400" b="1" dirty="0" smtClean="0"/>
              <a:t>профилактике конфликтов между родителями и детьми</a:t>
            </a:r>
            <a:endParaRPr lang="ru-RU" sz="24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4865703"/>
          </a:xfrm>
        </p:spPr>
        <p:txBody>
          <a:bodyPr>
            <a:normAutofit lnSpcReduction="10000"/>
          </a:bodyPr>
          <a:lstStyle/>
          <a:p>
            <a:endParaRPr lang="ru-RU" sz="2000" b="1" i="1" dirty="0" smtClean="0"/>
          </a:p>
          <a:p>
            <a:r>
              <a:rPr lang="ru-RU" sz="2800" b="1" i="1" dirty="0" smtClean="0"/>
              <a:t>Повышение педагогической культуры родителей</a:t>
            </a:r>
          </a:p>
          <a:p>
            <a:r>
              <a:rPr lang="ru-RU" sz="2800" b="1" i="1" dirty="0" smtClean="0"/>
              <a:t>Подкрепление словесных требований</a:t>
            </a:r>
          </a:p>
          <a:p>
            <a:r>
              <a:rPr lang="ru-RU" sz="2800" b="1" i="1" dirty="0" smtClean="0"/>
              <a:t>Интерес </a:t>
            </a:r>
            <a:r>
              <a:rPr lang="ru-RU" sz="2800" b="1" i="1" dirty="0" smtClean="0"/>
              <a:t>к </a:t>
            </a:r>
            <a:r>
              <a:rPr lang="ru-RU" sz="2800" b="1" i="1" dirty="0" smtClean="0"/>
              <a:t>внутреннему миру </a:t>
            </a:r>
            <a:r>
              <a:rPr lang="ru-RU" sz="2800" b="1" i="1" dirty="0" smtClean="0"/>
              <a:t>детей</a:t>
            </a:r>
          </a:p>
          <a:p>
            <a:pPr algn="ctr">
              <a:buNone/>
            </a:pPr>
            <a:endParaRPr lang="ru-RU" sz="2000" b="1" i="1" dirty="0" smtClean="0"/>
          </a:p>
          <a:p>
            <a:pPr>
              <a:buNone/>
            </a:pPr>
            <a:endParaRPr lang="ru-RU" sz="2000" b="1" i="1" dirty="0" smtClean="0"/>
          </a:p>
          <a:p>
            <a:pPr>
              <a:buNone/>
            </a:pPr>
            <a:endParaRPr lang="ru-RU" sz="2000" b="1" i="1" dirty="0" smtClean="0"/>
          </a:p>
          <a:p>
            <a:pPr>
              <a:buNone/>
            </a:pPr>
            <a:endParaRPr lang="ru-RU" sz="2000" b="1" i="1" dirty="0" smtClean="0"/>
          </a:p>
          <a:p>
            <a:pPr algn="ctr">
              <a:buNone/>
            </a:pPr>
            <a:r>
              <a:rPr lang="ru-RU" b="1" i="1" dirty="0" smtClean="0"/>
              <a:t>   Организация семьи на коллективных началах</a:t>
            </a:r>
            <a:endParaRPr lang="ru-RU" b="1" i="1" dirty="0"/>
          </a:p>
        </p:txBody>
      </p:sp>
      <p:sp>
        <p:nvSpPr>
          <p:cNvPr id="6" name="Стрелка вниз 5"/>
          <p:cNvSpPr/>
          <p:nvPr/>
        </p:nvSpPr>
        <p:spPr>
          <a:xfrm>
            <a:off x="4286248" y="3571876"/>
            <a:ext cx="484632" cy="978408"/>
          </a:xfrm>
          <a:prstGeom prst="down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114298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поддержку и понимание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ребенок </a:t>
            </a:r>
            <a:r>
              <a:rPr lang="ru-RU" sz="2800" b="1" dirty="0" smtClean="0"/>
              <a:t>получает </a:t>
            </a:r>
            <a:r>
              <a:rPr lang="ru-RU" sz="2800" b="1" dirty="0" smtClean="0"/>
              <a:t>в Семье</a:t>
            </a:r>
            <a:endParaRPr lang="ru-RU" sz="28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164151"/>
            <a:ext cx="8794321" cy="555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3500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2908" y="214290"/>
            <a:ext cx="9286908" cy="121444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2"/>
                </a:solidFill>
              </a:rPr>
              <a:t>Семья – развивающаяся система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/>
              <a:t>проблемы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</p:txBody>
      </p:sp>
      <p:sp>
        <p:nvSpPr>
          <p:cNvPr id="4" name="Овал 3"/>
          <p:cNvSpPr/>
          <p:nvPr/>
        </p:nvSpPr>
        <p:spPr>
          <a:xfrm>
            <a:off x="1285852" y="1357298"/>
            <a:ext cx="6572296" cy="20002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Проблемы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взаимопонимания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357686" y="350043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571604" y="4643446"/>
            <a:ext cx="6143668" cy="19288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причины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700" b="1" dirty="0" smtClean="0"/>
              <a:t>социологическое исследование</a:t>
            </a:r>
            <a:endParaRPr lang="ru-RU" sz="27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i="1" dirty="0" smtClean="0"/>
              <a:t>«Конфликтные ситуации в социальной среде подростков. </a:t>
            </a:r>
          </a:p>
          <a:p>
            <a:pPr algn="ctr">
              <a:buNone/>
            </a:pPr>
            <a:r>
              <a:rPr lang="ru-RU" b="1" i="1" dirty="0" smtClean="0"/>
              <a:t>Толерантность в разрешении конфликтов»</a:t>
            </a:r>
          </a:p>
          <a:p>
            <a:pPr algn="ctr">
              <a:buNone/>
            </a:pPr>
            <a:r>
              <a:rPr lang="ru-RU" sz="2400" b="1" i="1" dirty="0" smtClean="0"/>
              <a:t>2015 год</a:t>
            </a:r>
          </a:p>
          <a:p>
            <a:pPr algn="ctr">
              <a:buNone/>
            </a:pPr>
            <a:endParaRPr lang="ru-RU" sz="2400" b="1" i="1" dirty="0" smtClean="0"/>
          </a:p>
          <a:p>
            <a:pPr algn="ctr">
              <a:buNone/>
            </a:pPr>
            <a:r>
              <a:rPr lang="ru-RU" sz="2400" b="1" i="1" dirty="0" smtClean="0"/>
              <a:t>ОУ г. Екатеринбурга</a:t>
            </a:r>
          </a:p>
          <a:p>
            <a:pPr algn="ctr">
              <a:buNone/>
            </a:pPr>
            <a:r>
              <a:rPr lang="ru-RU" sz="2400" b="1" i="1" dirty="0" smtClean="0"/>
              <a:t>2000 обучающихся 8, 10 классов </a:t>
            </a:r>
          </a:p>
          <a:p>
            <a:pPr algn="ctr">
              <a:buNone/>
            </a:pPr>
            <a:r>
              <a:rPr lang="ru-RU" sz="2400" b="1" i="1" dirty="0" smtClean="0"/>
              <a:t> 1500 родителей</a:t>
            </a:r>
            <a:endParaRPr lang="ru-RU" sz="2400" b="1" i="1" dirty="0"/>
          </a:p>
        </p:txBody>
      </p:sp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8572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Причины конфликтов в семье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857237"/>
          <a:ext cx="8553480" cy="576454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5267332"/>
                <a:gridCol w="1714512"/>
                <a:gridCol w="1571636"/>
              </a:tblGrid>
              <a:tr h="2857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50" dirty="0"/>
                        <a:t>Причины</a:t>
                      </a:r>
                      <a:endParaRPr lang="ru-RU" sz="2000" kern="50" dirty="0">
                        <a:latin typeface="Liberation Serif"/>
                        <a:ea typeface="Noto Sans CJK SC Regular"/>
                        <a:cs typeface="FreeSans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50" dirty="0"/>
                        <a:t>подростки</a:t>
                      </a:r>
                      <a:endParaRPr lang="ru-RU" sz="2000" kern="50" dirty="0">
                        <a:latin typeface="Liberation Serif"/>
                        <a:ea typeface="Noto Sans CJK SC Regular"/>
                        <a:cs typeface="FreeSans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kern="50" dirty="0"/>
                        <a:t>родители</a:t>
                      </a:r>
                      <a:endParaRPr lang="ru-RU" sz="2000" kern="50" dirty="0">
                        <a:latin typeface="Liberation Serif"/>
                        <a:ea typeface="Noto Sans CJK SC Regular"/>
                        <a:cs typeface="FreeSans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50" dirty="0">
                          <a:latin typeface="Times New Roman" pitchFamily="18" charset="0"/>
                          <a:cs typeface="Times New Roman" pitchFamily="18" charset="0"/>
                        </a:rPr>
                        <a:t>успеваемость в школе</a:t>
                      </a:r>
                      <a:endParaRPr lang="ru-RU" sz="1800" b="1" kern="50" dirty="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50" dirty="0">
                          <a:latin typeface="Times New Roman" pitchFamily="18" charset="0"/>
                          <a:cs typeface="Times New Roman" pitchFamily="18" charset="0"/>
                        </a:rPr>
                        <a:t>37,1</a:t>
                      </a:r>
                      <a:endParaRPr lang="ru-RU" sz="1800" b="1" kern="50" dirty="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kern="50" dirty="0">
                          <a:latin typeface="Times New Roman" pitchFamily="18" charset="0"/>
                          <a:cs typeface="Times New Roman" pitchFamily="18" charset="0"/>
                        </a:rPr>
                        <a:t>52,6</a:t>
                      </a:r>
                      <a:endParaRPr lang="ru-RU" sz="1800" b="1" kern="50" dirty="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934"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50" dirty="0">
                          <a:latin typeface="Times New Roman" pitchFamily="18" charset="0"/>
                          <a:cs typeface="Times New Roman" pitchFamily="18" charset="0"/>
                        </a:rPr>
                        <a:t>из-за беспорядка и/или нежелания выполнять работу по дому</a:t>
                      </a:r>
                      <a:endParaRPr lang="ru-RU" sz="1800" b="1" kern="50" dirty="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50" dirty="0">
                          <a:latin typeface="Times New Roman" pitchFamily="18" charset="0"/>
                          <a:cs typeface="Times New Roman" pitchFamily="18" charset="0"/>
                        </a:rPr>
                        <a:t>55,0</a:t>
                      </a:r>
                      <a:endParaRPr lang="ru-RU" sz="1800" b="1" kern="50" dirty="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kern="50" dirty="0">
                          <a:latin typeface="Times New Roman" pitchFamily="18" charset="0"/>
                          <a:cs typeface="Times New Roman" pitchFamily="18" charset="0"/>
                        </a:rPr>
                        <a:t>54,5</a:t>
                      </a:r>
                      <a:endParaRPr lang="ru-RU" sz="1800" b="1" kern="50" dirty="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760"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50" dirty="0">
                          <a:latin typeface="Times New Roman" pitchFamily="18" charset="0"/>
                          <a:cs typeface="Times New Roman" pitchFamily="18" charset="0"/>
                        </a:rPr>
                        <a:t>неуважительное отношение к старшим </a:t>
                      </a:r>
                      <a:endParaRPr lang="ru-RU" sz="1800" b="1" kern="50" dirty="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50">
                          <a:latin typeface="Times New Roman" pitchFamily="18" charset="0"/>
                          <a:cs typeface="Times New Roman" pitchFamily="18" charset="0"/>
                        </a:rPr>
                        <a:t>15,4</a:t>
                      </a:r>
                      <a:endParaRPr lang="ru-RU" sz="1800" b="1" kern="5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kern="50" dirty="0">
                          <a:latin typeface="Times New Roman" pitchFamily="18" charset="0"/>
                          <a:cs typeface="Times New Roman" pitchFamily="18" charset="0"/>
                        </a:rPr>
                        <a:t>16,4</a:t>
                      </a:r>
                      <a:endParaRPr lang="ru-RU" sz="1800" b="1" kern="50" dirty="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50" dirty="0">
                          <a:latin typeface="Times New Roman" pitchFamily="18" charset="0"/>
                          <a:cs typeface="Times New Roman" pitchFamily="18" charset="0"/>
                        </a:rPr>
                        <a:t>из-за покупок или подарков</a:t>
                      </a:r>
                      <a:endParaRPr lang="ru-RU" sz="1800" b="1" kern="50" dirty="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50">
                          <a:latin typeface="Times New Roman" pitchFamily="18" charset="0"/>
                          <a:cs typeface="Times New Roman" pitchFamily="18" charset="0"/>
                        </a:rPr>
                        <a:t>4,9</a:t>
                      </a:r>
                      <a:endParaRPr lang="ru-RU" sz="1800" b="1" kern="5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kern="50" dirty="0">
                          <a:latin typeface="Times New Roman" pitchFamily="18" charset="0"/>
                          <a:cs typeface="Times New Roman" pitchFamily="18" charset="0"/>
                        </a:rPr>
                        <a:t>10,2</a:t>
                      </a:r>
                      <a:endParaRPr lang="ru-RU" sz="1800" b="1" kern="50" dirty="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kern="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ru-RU" sz="1800" b="1" kern="50" dirty="0" smtClean="0">
                          <a:latin typeface="Times New Roman" pitchFamily="18" charset="0"/>
                          <a:cs typeface="Times New Roman" pitchFamily="18" charset="0"/>
                        </a:rPr>
                        <a:t>из-за </a:t>
                      </a:r>
                      <a:r>
                        <a:rPr lang="ru-RU" sz="1800" b="1" kern="50" dirty="0">
                          <a:latin typeface="Times New Roman" pitchFamily="18" charset="0"/>
                          <a:cs typeface="Times New Roman" pitchFamily="18" charset="0"/>
                        </a:rPr>
                        <a:t>друзей</a:t>
                      </a:r>
                      <a:endParaRPr lang="ru-RU" sz="1800" b="1" kern="50" dirty="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50" dirty="0">
                          <a:latin typeface="Times New Roman" pitchFamily="18" charset="0"/>
                          <a:cs typeface="Times New Roman" pitchFamily="18" charset="0"/>
                        </a:rPr>
                        <a:t>12,7</a:t>
                      </a:r>
                      <a:endParaRPr lang="ru-RU" sz="1800" b="1" kern="50" dirty="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kern="50" dirty="0">
                          <a:latin typeface="Times New Roman" pitchFamily="18" charset="0"/>
                          <a:cs typeface="Times New Roman" pitchFamily="18" charset="0"/>
                        </a:rPr>
                        <a:t>8,5</a:t>
                      </a:r>
                      <a:endParaRPr lang="ru-RU" sz="1800" b="1" kern="50" dirty="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kern="5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желание </a:t>
                      </a:r>
                      <a:r>
                        <a:rPr lang="ru-RU" sz="1800" b="1" kern="50" dirty="0">
                          <a:latin typeface="Times New Roman" pitchFamily="18" charset="0"/>
                          <a:cs typeface="Times New Roman" pitchFamily="18" charset="0"/>
                        </a:rPr>
                        <a:t>ребенка быть </a:t>
                      </a:r>
                      <a:r>
                        <a:rPr lang="ru-RU" sz="1800" b="1" kern="5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kern="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kern="5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ru-RU" sz="1800" b="1" kern="50" dirty="0" smtClean="0">
                          <a:latin typeface="Times New Roman" pitchFamily="18" charset="0"/>
                          <a:cs typeface="Times New Roman" pitchFamily="18" charset="0"/>
                        </a:rPr>
                        <a:t>самостоятельным</a:t>
                      </a:r>
                      <a:endParaRPr lang="ru-RU" sz="1800" b="1" kern="50" dirty="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800" b="1" kern="5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kern="50" dirty="0">
                          <a:latin typeface="Times New Roman" pitchFamily="18" charset="0"/>
                          <a:cs typeface="Times New Roman" pitchFamily="18" charset="0"/>
                        </a:rPr>
                        <a:t>18,6</a:t>
                      </a:r>
                      <a:endParaRPr lang="ru-RU" sz="1800" b="1" kern="50" dirty="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50" dirty="0">
                          <a:latin typeface="Times New Roman" pitchFamily="18" charset="0"/>
                          <a:cs typeface="Times New Roman" pitchFamily="18" charset="0"/>
                        </a:rPr>
                        <a:t>чрезмерная опека</a:t>
                      </a:r>
                      <a:endParaRPr lang="ru-RU" sz="1800" b="1" kern="50" dirty="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50">
                          <a:latin typeface="Times New Roman" pitchFamily="18" charset="0"/>
                          <a:cs typeface="Times New Roman" pitchFamily="18" charset="0"/>
                        </a:rPr>
                        <a:t>19,7</a:t>
                      </a:r>
                      <a:endParaRPr lang="ru-RU" sz="1800" b="1" kern="5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kern="50" dirty="0" smtClean="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50" dirty="0">
                          <a:latin typeface="Times New Roman" pitchFamily="18" charset="0"/>
                          <a:ea typeface="Noto Sans CJK SC Regular"/>
                          <a:cs typeface="Times New Roman" pitchFamily="18" charset="0"/>
                        </a:rPr>
                        <a:t>непонимание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50" dirty="0">
                          <a:latin typeface="Times New Roman" pitchFamily="18" charset="0"/>
                          <a:ea typeface="Noto Sans CJK SC Regular"/>
                          <a:cs typeface="Times New Roman" pitchFamily="18" charset="0"/>
                        </a:rPr>
                        <a:t>34,2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kern="50" dirty="0">
                          <a:latin typeface="Times New Roman" pitchFamily="18" charset="0"/>
                          <a:ea typeface="Noto Sans CJK SC Regular"/>
                          <a:cs typeface="Times New Roman" pitchFamily="18" charset="0"/>
                        </a:rPr>
                        <a:t>17,0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kern="50" dirty="0" smtClean="0">
                          <a:latin typeface="Times New Roman" pitchFamily="18" charset="0"/>
                          <a:ea typeface="Noto Sans CJK SC Regular"/>
                          <a:cs typeface="Times New Roman" pitchFamily="18" charset="0"/>
                        </a:rPr>
                        <a:t>        из-за </a:t>
                      </a:r>
                      <a:r>
                        <a:rPr lang="ru-RU" sz="1800" b="1" kern="50" dirty="0">
                          <a:latin typeface="Times New Roman" pitchFamily="18" charset="0"/>
                          <a:ea typeface="Noto Sans CJK SC Regular"/>
                          <a:cs typeface="Times New Roman" pitchFamily="18" charset="0"/>
                        </a:rPr>
                        <a:t>того, что ребенок обманывает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800" b="1" kern="5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kern="50" dirty="0">
                          <a:latin typeface="Times New Roman" pitchFamily="18" charset="0"/>
                          <a:ea typeface="Noto Sans CJK SC Regular"/>
                          <a:cs typeface="Times New Roman" pitchFamily="18" charset="0"/>
                        </a:rPr>
                        <a:t>14,3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50" dirty="0">
                          <a:latin typeface="Times New Roman" pitchFamily="18" charset="0"/>
                          <a:ea typeface="Noto Sans CJK SC Regular"/>
                          <a:cs typeface="Times New Roman" pitchFamily="18" charset="0"/>
                        </a:rPr>
                        <a:t>давление со стороны членов семьи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50" dirty="0">
                          <a:latin typeface="Times New Roman" pitchFamily="18" charset="0"/>
                          <a:ea typeface="Noto Sans CJK SC Regular"/>
                          <a:cs typeface="Times New Roman" pitchFamily="18" charset="0"/>
                        </a:rPr>
                        <a:t>17,9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kern="50" dirty="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596"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50" dirty="0">
                          <a:latin typeface="Times New Roman" pitchFamily="18" charset="0"/>
                          <a:ea typeface="Noto Sans CJK SC Regular"/>
                          <a:cs typeface="Times New Roman" pitchFamily="18" charset="0"/>
                        </a:rPr>
                        <a:t>неуважительное отношение к ребенку со стороны членов семьи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50">
                          <a:latin typeface="Times New Roman" pitchFamily="18" charset="0"/>
                          <a:ea typeface="Noto Sans CJK SC Regular"/>
                          <a:cs typeface="Times New Roman" pitchFamily="18" charset="0"/>
                        </a:rPr>
                        <a:t>17,4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kern="50" dirty="0">
                        <a:latin typeface="Times New Roman" pitchFamily="18" charset="0"/>
                        <a:ea typeface="Noto Sans CJK SC Regular"/>
                        <a:cs typeface="Times New Roman" pitchFamily="18" charset="0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596">
                <a:tc>
                  <a:txBody>
                    <a:bodyPr/>
                    <a:lstStyle/>
                    <a:p>
                      <a:pPr marL="457200" algn="l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50" dirty="0">
                          <a:latin typeface="Times New Roman" pitchFamily="18" charset="0"/>
                          <a:ea typeface="Noto Sans CJK SC Regular"/>
                          <a:cs typeface="Times New Roman" pitchFamily="18" charset="0"/>
                        </a:rPr>
                        <a:t>другое (компьютер, вредные привычки, агрессия с моей стороны)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b="1" kern="50">
                          <a:latin typeface="Times New Roman" pitchFamily="18" charset="0"/>
                          <a:ea typeface="Noto Sans CJK SC Regular"/>
                          <a:cs typeface="Times New Roman" pitchFamily="18" charset="0"/>
                        </a:rPr>
                        <a:t>4,3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kern="50" dirty="0">
                          <a:latin typeface="Times New Roman" pitchFamily="18" charset="0"/>
                          <a:ea typeface="Noto Sans CJK SC Regular"/>
                          <a:cs typeface="Times New Roman" pitchFamily="18" charset="0"/>
                        </a:rPr>
                        <a:t>2,7</a:t>
                      </a:r>
                    </a:p>
                  </a:txBody>
                  <a:tcPr marL="34925" marR="34925" marT="34925" marB="349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Причины конфликтов в семье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                        Отсутствие      </a:t>
            </a:r>
          </a:p>
          <a:p>
            <a:pPr algn="ctr">
              <a:buNone/>
            </a:pPr>
            <a:r>
              <a:rPr lang="ru-RU" b="1" i="1" dirty="0" smtClean="0"/>
              <a:t>                          взаимопонимания </a:t>
            </a:r>
          </a:p>
          <a:p>
            <a:r>
              <a:rPr lang="ru-RU" b="1" i="1" dirty="0" smtClean="0"/>
              <a:t>                             в семье</a:t>
            </a:r>
            <a:endParaRPr lang="ru-RU" b="1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857364"/>
            <a:ext cx="3357586" cy="4499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2928934"/>
            <a:ext cx="5141949" cy="341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причины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4865703"/>
          </a:xfrm>
        </p:spPr>
        <p:txBody>
          <a:bodyPr/>
          <a:lstStyle/>
          <a:p>
            <a:r>
              <a:rPr lang="ru-RU" b="1" i="1" dirty="0" smtClean="0"/>
              <a:t>Возрастные кризисы детей</a:t>
            </a:r>
            <a:endParaRPr lang="ru-RU" b="1" i="1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00240"/>
            <a:ext cx="4784727" cy="3594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714488"/>
            <a:ext cx="4012343" cy="2612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4381354"/>
            <a:ext cx="3713157" cy="2476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причины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14422"/>
            <a:ext cx="8686800" cy="4865703"/>
          </a:xfrm>
        </p:spPr>
        <p:txBody>
          <a:bodyPr/>
          <a:lstStyle/>
          <a:p>
            <a:r>
              <a:rPr lang="ru-RU" b="1" i="1" dirty="0" smtClean="0"/>
              <a:t>Личностный фактор</a:t>
            </a:r>
            <a:endParaRPr lang="ru-RU" b="1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2479" t="2592" r="1654" b="48170"/>
          <a:stretch>
            <a:fillRect/>
          </a:stretch>
        </p:blipFill>
        <p:spPr bwMode="auto">
          <a:xfrm>
            <a:off x="214282" y="2143116"/>
            <a:ext cx="871543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63" y="144462"/>
            <a:ext cx="4356100" cy="330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3500438"/>
            <a:ext cx="4912357" cy="3070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500042"/>
            <a:ext cx="4122765" cy="274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3500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Аналитика 2016</Template>
  <TotalTime>1601</TotalTime>
  <Words>380</Words>
  <PresentationFormat>Экран (4:3)</PresentationFormat>
  <Paragraphs>141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Возможности  восстановительной медиации  для оказания  эффективной помощи  семье и детям  в разрешении  конфликтных ситуаций. </vt:lpstr>
      <vt:lpstr>Слайд 2</vt:lpstr>
      <vt:lpstr>Семья – развивающаяся система</vt:lpstr>
      <vt:lpstr>социологическое исследование</vt:lpstr>
      <vt:lpstr>Причины конфликтов в семье</vt:lpstr>
      <vt:lpstr>Причины конфликтов в семье</vt:lpstr>
      <vt:lpstr>причины</vt:lpstr>
      <vt:lpstr>причины</vt:lpstr>
      <vt:lpstr>Слайд 9</vt:lpstr>
      <vt:lpstr>Конфликты в школе</vt:lpstr>
      <vt:lpstr>       Поведение родителя в ситуации конфликта ребенка</vt:lpstr>
      <vt:lpstr>Поведение родителя  в ситуации конфликта ребенка</vt:lpstr>
      <vt:lpstr>Позиция родителя в конфликтной ситуации ребенка</vt:lpstr>
      <vt:lpstr>Позиция родителя в конфликтной ситуации ребенка</vt:lpstr>
      <vt:lpstr>Слайд 15</vt:lpstr>
      <vt:lpstr>Плюсы  службы школьной медиации  для родителей</vt:lpstr>
      <vt:lpstr>Плюсы   службы школьной медиации для родителей </vt:lpstr>
      <vt:lpstr>Плюсы  службы школьной медиации для родителей </vt:lpstr>
      <vt:lpstr>Плюсы   службы школьной медиации для родителей</vt:lpstr>
      <vt:lpstr>Плюсы   службы школьной медиации для родителей</vt:lpstr>
      <vt:lpstr>Слайд 21</vt:lpstr>
      <vt:lpstr>особенности проведения встреч с родителями в рамках медиации</vt:lpstr>
      <vt:lpstr>Роль службы школьной медиации в профилактике конфликтов между родителями и детьми</vt:lpstr>
      <vt:lpstr>поддержку и понимание  ребенок получает в Семье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Возможности  восстановительной медиации  для оказания  эффективной помощи  семье и детям  в разрешении  конфликтных ситуаций. </dc:title>
  <cp:lastModifiedBy>12</cp:lastModifiedBy>
  <cp:revision>115</cp:revision>
  <dcterms:modified xsi:type="dcterms:W3CDTF">2016-12-11T00:55:07Z</dcterms:modified>
</cp:coreProperties>
</file>