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4"/>
  </p:notesMasterIdLst>
  <p:sldIdLst>
    <p:sldId id="256" r:id="rId3"/>
    <p:sldId id="281" r:id="rId4"/>
    <p:sldId id="282" r:id="rId5"/>
    <p:sldId id="283" r:id="rId6"/>
    <p:sldId id="279" r:id="rId7"/>
    <p:sldId id="270" r:id="rId8"/>
    <p:sldId id="257" r:id="rId9"/>
    <p:sldId id="276" r:id="rId10"/>
    <p:sldId id="272" r:id="rId11"/>
    <p:sldId id="275" r:id="rId12"/>
    <p:sldId id="277" r:id="rId13"/>
    <p:sldId id="261" r:id="rId14"/>
    <p:sldId id="280" r:id="rId15"/>
    <p:sldId id="262" r:id="rId16"/>
    <p:sldId id="259" r:id="rId17"/>
    <p:sldId id="273" r:id="rId18"/>
    <p:sldId id="271" r:id="rId19"/>
    <p:sldId id="274" r:id="rId20"/>
    <p:sldId id="264" r:id="rId21"/>
    <p:sldId id="265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0EC2"/>
    <a:srgbClr val="C3B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1F33F-85BA-49B4-8DC3-268468E9BC0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B0AC-881C-4E45-88F0-42C22ADB4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7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3313643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Реализация ФГОС СОО в  очно-заочной и заочной  форме: теория и практика  введения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151" y="476672"/>
            <a:ext cx="7532313" cy="1080120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автономное общеобразовательное учреждение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средняя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общеобразовательная школа №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102</a:t>
            </a:r>
            <a:endParaRPr lang="en-US" sz="3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ГРЦ по внедрению ФГОС СОО</a:t>
            </a:r>
            <a:endParaRPr lang="ru-RU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0854" y="515719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Рыбина Ксения Геннадьевна, директор МАОУ СОШ №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102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Опарина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Елена Евгеньевна, заместитель директора по УВР МАОУ СОШ №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102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57800"/>
            <a:ext cx="7990656" cy="1143000"/>
          </a:xfrm>
        </p:spPr>
        <p:txBody>
          <a:bodyPr/>
          <a:lstStyle/>
          <a:p>
            <a:r>
              <a:rPr lang="ru-RU" sz="4400" dirty="0" smtClean="0">
                <a:solidFill>
                  <a:srgbClr val="FFC000"/>
                </a:solidFill>
              </a:rPr>
              <a:t>Заочное обучение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4176464" cy="4897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A80EC2"/>
                </a:solidFill>
              </a:rPr>
              <a:t>Понятие и регламентация заочного обучения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A80EC2"/>
                </a:solidFill>
              </a:rPr>
              <a:t>Права и обязанности обучающихся на заочном обучении</a:t>
            </a:r>
          </a:p>
          <a:p>
            <a:pPr marL="0" indent="0">
              <a:buNone/>
            </a:pPr>
            <a:r>
              <a:rPr lang="ru-RU" dirty="0">
                <a:solidFill>
                  <a:srgbClr val="A80EC2"/>
                </a:solidFill>
              </a:rPr>
              <a:t>Как перейти на заочное обучение в </a:t>
            </a:r>
            <a:r>
              <a:rPr lang="ru-RU" dirty="0" smtClean="0">
                <a:solidFill>
                  <a:srgbClr val="A80EC2"/>
                </a:solidFill>
              </a:rPr>
              <a:t>школе</a:t>
            </a:r>
          </a:p>
          <a:p>
            <a:pPr marL="0" indent="0">
              <a:buNone/>
            </a:pPr>
            <a:r>
              <a:rPr lang="ru-RU" dirty="0">
                <a:solidFill>
                  <a:srgbClr val="A80EC2"/>
                </a:solidFill>
              </a:rPr>
              <a:t>Как учиться на заочной </a:t>
            </a:r>
            <a:r>
              <a:rPr lang="ru-RU" dirty="0" smtClean="0">
                <a:solidFill>
                  <a:srgbClr val="A80EC2"/>
                </a:solidFill>
              </a:rPr>
              <a:t>форме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A80EC2"/>
                </a:solidFill>
              </a:rPr>
              <a:t>Кому подойдет заочное обучение</a:t>
            </a:r>
            <a:endParaRPr lang="ru-RU" dirty="0">
              <a:solidFill>
                <a:srgbClr val="A80EC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A80EC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A80EC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88640"/>
            <a:ext cx="41170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Плюсы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заочного обучения: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Не нужно искать школу для аттестации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Можно участвовать в олимпиадах без дополнительных документов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Больше свободного времени на хобби и кружки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Минусы заочного обучения: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Нужно придерживаться распорядка школы и графика аттестаций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Приходится участвовать во всех внутренних мероприятиях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Нельзя менять программу и перескакивать через классы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7990656" cy="811560"/>
          </a:xfrm>
        </p:spPr>
        <p:txBody>
          <a:bodyPr/>
          <a:lstStyle/>
          <a:p>
            <a:r>
              <a:rPr lang="ru-RU" sz="4400" dirty="0" smtClean="0">
                <a:solidFill>
                  <a:srgbClr val="FFC000"/>
                </a:solidFill>
              </a:rPr>
              <a:t>Очно - заочное обучение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4176464" cy="4897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A80EC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A80EC2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9" y="404664"/>
            <a:ext cx="512718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41682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Положение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о порядке обучения в очно-заочной форме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24128" y="1628800"/>
            <a:ext cx="3008313" cy="43862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Организация образовательной деятельности при очно-заочной форме обучения</a:t>
            </a:r>
            <a:endParaRPr lang="ru-RU" sz="2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381000"/>
            <a:ext cx="5247456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Наполняемость классов при очно-заочной форме обучения устанавливается в количестве не менее </a:t>
            </a:r>
            <a:r>
              <a:rPr lang="ru-RU" sz="2000" dirty="0" smtClean="0">
                <a:solidFill>
                  <a:srgbClr val="7030A0"/>
                </a:solidFill>
              </a:rPr>
              <a:t>15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обучающихся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lang="ru-RU" sz="2000" spc="-1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ea typeface="Calibri"/>
                <a:cs typeface="TextBookC"/>
              </a:rPr>
              <a:t>При меньшем количестве обучающихся учреждение может организовывать обучение в очно-заочной форме </a:t>
            </a:r>
            <a:r>
              <a:rPr lang="ru-RU" sz="2000" b="1" spc="-1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ea typeface="Calibri"/>
                <a:cs typeface="TextBookC"/>
              </a:rPr>
              <a:t>по индивидуальному учебному плану</a:t>
            </a:r>
            <a:r>
              <a:rPr lang="ru-RU" sz="2000" spc="-1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ea typeface="Calibri"/>
                <a:cs typeface="TextBookC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Школа </a:t>
            </a:r>
            <a:r>
              <a:rPr lang="ru-RU" sz="2000" dirty="0">
                <a:solidFill>
                  <a:srgbClr val="7030A0"/>
                </a:solidFill>
              </a:rPr>
              <a:t>организует обучение по урочной системе, в том числе с применением </a:t>
            </a:r>
            <a:r>
              <a:rPr lang="ru-RU" sz="2000" dirty="0" smtClean="0">
                <a:solidFill>
                  <a:srgbClr val="7030A0"/>
                </a:solidFill>
              </a:rPr>
              <a:t>дистанционных </a:t>
            </a:r>
            <a:r>
              <a:rPr lang="ru-RU" sz="2000" dirty="0">
                <a:solidFill>
                  <a:srgbClr val="7030A0"/>
                </a:solidFill>
              </a:rPr>
              <a:t>образовательных </a:t>
            </a:r>
            <a:r>
              <a:rPr lang="ru-RU" sz="2000" dirty="0" smtClean="0">
                <a:solidFill>
                  <a:srgbClr val="7030A0"/>
                </a:solidFill>
              </a:rPr>
              <a:t>технологий.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Основными формами организации образовательного процесса являются уроки, самостоятельная работа обучающихся, групповые и индивидуальные консультации, лабораторные и практические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2378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Положение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о порядке обучения в очно-заочной форме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24128" y="1628800"/>
            <a:ext cx="3008313" cy="43862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Особенности аттестации обучающихся</a:t>
            </a:r>
            <a:endParaRPr lang="ru-RU" sz="2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381000"/>
            <a:ext cx="5544616" cy="5943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dirty="0">
                <a:solidFill>
                  <a:srgbClr val="7030A0"/>
                </a:solidFill>
              </a:rPr>
              <a:t>Формы промежуточной аттестации определяются основными образовательными программами общего образования и могут быть устными, письменными или </a:t>
            </a:r>
            <a:r>
              <a:rPr lang="ru-RU" sz="1800" dirty="0" smtClean="0">
                <a:solidFill>
                  <a:srgbClr val="7030A0"/>
                </a:solidFill>
              </a:rPr>
              <a:t>комбинированными.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solidFill>
                  <a:srgbClr val="7030A0"/>
                </a:solidFill>
              </a:rPr>
              <a:t>К промежуточной аттестации допускаются обучающиеся, выполнившие </a:t>
            </a:r>
            <a:r>
              <a:rPr lang="ru-RU" sz="1800" dirty="0" smtClean="0">
                <a:solidFill>
                  <a:srgbClr val="7030A0"/>
                </a:solidFill>
              </a:rPr>
              <a:t>предусмотренные </a:t>
            </a:r>
            <a:r>
              <a:rPr lang="ru-RU" sz="1800" dirty="0">
                <a:solidFill>
                  <a:srgbClr val="7030A0"/>
                </a:solidFill>
              </a:rPr>
              <a:t>практические, лабораторные и контрольные работы по предмету. </a:t>
            </a:r>
            <a:r>
              <a:rPr lang="ru-RU" sz="1800" dirty="0" smtClean="0">
                <a:solidFill>
                  <a:srgbClr val="7030A0"/>
                </a:solidFill>
              </a:rPr>
              <a:t>Результаты </a:t>
            </a:r>
            <a:r>
              <a:rPr lang="ru-RU" sz="1800" dirty="0">
                <a:solidFill>
                  <a:srgbClr val="7030A0"/>
                </a:solidFill>
              </a:rPr>
              <a:t>выполнения этих работ учитываются при выставлении отметки за </a:t>
            </a:r>
            <a:r>
              <a:rPr lang="ru-RU" sz="1800" dirty="0" smtClean="0">
                <a:solidFill>
                  <a:srgbClr val="7030A0"/>
                </a:solidFill>
              </a:rPr>
              <a:t>четверть </a:t>
            </a:r>
            <a:r>
              <a:rPr lang="ru-RU" sz="1800" dirty="0">
                <a:solidFill>
                  <a:srgbClr val="7030A0"/>
                </a:solidFill>
              </a:rPr>
              <a:t>вместе с результатами промежуточной аттестации. Годовые итоговые отметки выставляются на основании отметок за четверть в соответствии с локальными нормативными актами школы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solidFill>
                  <a:srgbClr val="7030A0"/>
                </a:solidFill>
              </a:rPr>
              <a:t>Государственная итоговая аттестация обучающихся проводится в порядке, уста-</a:t>
            </a:r>
            <a:r>
              <a:rPr lang="ru-RU" sz="1800" dirty="0" err="1">
                <a:solidFill>
                  <a:srgbClr val="7030A0"/>
                </a:solidFill>
              </a:rPr>
              <a:t>новленном</a:t>
            </a:r>
            <a:r>
              <a:rPr lang="ru-RU" sz="1800" dirty="0">
                <a:solidFill>
                  <a:srgbClr val="7030A0"/>
                </a:solidFill>
              </a:rPr>
              <a:t> законодательством Российской Федерации. Обучающимся, успешно прошедшим государственную итоговую аттестацию, выдается документ об основ-ном общем или среднем общем образовании. Обучающимся, не прошедшим успешно государственную итоговую аттестацию, выдается справка об обучении</a:t>
            </a:r>
          </a:p>
        </p:txBody>
      </p:sp>
    </p:spTree>
    <p:extLst>
      <p:ext uri="{BB962C8B-B14F-4D97-AF65-F5344CB8AC3E}">
        <p14:creationId xmlns:p14="http://schemas.microsoft.com/office/powerpoint/2010/main" val="33316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116632"/>
            <a:ext cx="3008313" cy="2232248"/>
          </a:xfrm>
        </p:spPr>
        <p:txBody>
          <a:bodyPr/>
          <a:lstStyle/>
          <a:p>
            <a:pPr algn="ctr"/>
            <a:r>
              <a:rPr lang="ru-RU" sz="2800" dirty="0" smtClean="0"/>
              <a:t>Какие документы включить в личное дело обучающегося при приеме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80112" y="2276872"/>
            <a:ext cx="3143201" cy="424847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2000" b="1" dirty="0" smtClean="0">
              <a:solidFill>
                <a:srgbClr val="A42D2E"/>
              </a:solidFill>
              <a:latin typeface="PT Serif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solidFill>
                <a:srgbClr val="A42D2E"/>
              </a:solidFill>
              <a:latin typeface="PT Serif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A42D2E"/>
                </a:solidFill>
                <a:latin typeface="PT Serif"/>
              </a:rPr>
              <a:t>Обязана</a:t>
            </a:r>
            <a:r>
              <a:rPr lang="ru-RU" sz="2000" b="1" dirty="0">
                <a:solidFill>
                  <a:srgbClr val="A42D2E"/>
                </a:solidFill>
                <a:latin typeface="PT Serif"/>
              </a:rPr>
              <a:t> ли школа по заявлению родителя организовать очно-заочное обучение для одного ребенка?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14400" y="188640"/>
            <a:ext cx="4800600" cy="648072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Заявление о приеме на обучение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Копия паспорта родителя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Копия свидетельства о рождении ребенка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Копия документа о регистрации ребенка по месту жительства или пребывания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Копия заключения психолого-медико-педагогической комиссии </a:t>
            </a:r>
            <a:r>
              <a:rPr lang="ru-RU" dirty="0" smtClean="0">
                <a:solidFill>
                  <a:srgbClr val="C00000"/>
                </a:solidFill>
              </a:rPr>
              <a:t>(при наличии)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Копия документа об опеке или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попечительстве </a:t>
            </a:r>
            <a:r>
              <a:rPr lang="ru-RU" dirty="0" smtClean="0">
                <a:solidFill>
                  <a:srgbClr val="FF0000"/>
                </a:solidFill>
              </a:rPr>
              <a:t>(при наличии)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Аттестат об основном общем образовании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1268761"/>
            <a:ext cx="7624549" cy="1080120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           </a:t>
            </a:r>
            <a:r>
              <a:rPr lang="ru-RU" sz="2000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FFC000"/>
                </a:solidFill>
                <a:effectLst/>
              </a:rPr>
            </a:br>
            <a:r>
              <a:rPr lang="ru-RU" sz="2000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sz="2000" b="0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7030A0"/>
                </a:solidFill>
                <a:effectLst/>
              </a:rPr>
            </a:br>
            <a:endParaRPr lang="ru-RU" sz="2000" b="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151" y="201703"/>
            <a:ext cx="7244281" cy="6350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Заявление,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чтобы перейти на очно- заочную форму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746694"/>
              </p:ext>
            </p:extLst>
          </p:nvPr>
        </p:nvGraphicFramePr>
        <p:xfrm>
          <a:off x="1219200" y="2865120"/>
          <a:ext cx="7467600" cy="365760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4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48872" cy="631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7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7030A0"/>
                </a:solidFill>
              </a:rPr>
              <a:t>Отдельное делопроизводство </a:t>
            </a:r>
            <a:r>
              <a:rPr lang="ru-RU" sz="1800" dirty="0" smtClean="0">
                <a:solidFill>
                  <a:srgbClr val="7030A0"/>
                </a:solidFill>
              </a:rPr>
              <a:t>(документация по обучающимся в очно-заочной (заочной)формах обучения)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008313" cy="399330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 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календарный учебный  график очно-заочного (заочного) обучения;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- учебный план очно-заочного (заочного) обучения, отличный от учебного плана очной формы обучения;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- расписание учебных занятий в сессионный (межсессионный) период;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- журналы успеваемости (в бумажном или электронном виде)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9314023"/>
              </p:ext>
            </p:extLst>
          </p:nvPr>
        </p:nvGraphicFramePr>
        <p:xfrm>
          <a:off x="3635897" y="476669"/>
          <a:ext cx="5328590" cy="5860086"/>
        </p:xfrm>
        <a:graphic>
          <a:graphicData uri="http://schemas.openxmlformats.org/drawingml/2006/table">
            <a:tbl>
              <a:tblPr firstRow="1" firstCol="1" bandRow="1"/>
              <a:tblGrid>
                <a:gridCol w="121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693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Предметные области / Учебные предметы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	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5 класс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общая учебная нагрузка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аудиторная учебная нагрузка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часы консультаций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самостоятельная работа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4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Русский язык и литература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Иностранные языки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97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Общественно-научные предметы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История России. Всеобщая история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70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66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171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4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Основы духовно- нравственной культуры народов России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Основы духовно- нравственной культуры народов России (Наш край)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466"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3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Изобразительное искусство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70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66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933"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70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66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4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945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885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9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Часть, формируемая участниками образовательного процесса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Введение в информатику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3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Культура безопасности жизнедеятельности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4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70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58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03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1A1A1A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Итого Предельно допустимая нагрузка 5-ти дневная рабочая неделя поСанпину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1015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56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943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9" marR="40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8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640960" cy="523528"/>
          </a:xfrm>
        </p:spPr>
        <p:txBody>
          <a:bodyPr/>
          <a:lstStyle/>
          <a:p>
            <a:r>
              <a:rPr lang="ru-RU" sz="3600" b="0" dirty="0" smtClean="0">
                <a:solidFill>
                  <a:srgbClr val="7030A0"/>
                </a:solidFill>
                <a:effectLst/>
                <a:latin typeface="+mn-lt"/>
              </a:rPr>
              <a:t>Учебный план очно-заочное обучение</a:t>
            </a:r>
            <a:endParaRPr lang="ru-RU" sz="3600" b="0" dirty="0">
              <a:solidFill>
                <a:srgbClr val="7030A0"/>
              </a:solidFill>
              <a:effectLst/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80648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Учебный план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249488" cy="489599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1.Срок освоения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программы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2.Соотношение частей 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предметы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3.Количество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часов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4.Промежуточная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аттестация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5.Индивидуальный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учебный план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381000"/>
            <a:ext cx="5184576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ВАЖНО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Законодательство не устанавливает, как распределять часы аудиторных занятий ребенка с педагогом и объем самостоятельного изучения. Закрепите соотношение в локальном акте. Например,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Положении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 формах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7718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420888"/>
            <a:ext cx="1439663" cy="42026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33265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Заочная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 очно-заочная форма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...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32849" y="978987"/>
            <a:ext cx="3334685" cy="1555565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4632848" y="978987"/>
            <a:ext cx="3334686" cy="8690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9319" marR="5080" indent="-897255">
              <a:lnSpc>
                <a:spcPct val="116199"/>
              </a:lnSpc>
              <a:spcBef>
                <a:spcPts val="95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 Black"/>
              </a:rPr>
              <a:t>Что такое заочная форма?</a:t>
            </a:r>
            <a:endParaRPr sz="2400" b="1" dirty="0">
              <a:solidFill>
                <a:srgbClr val="000000"/>
              </a:solidFill>
              <a:latin typeface="+mj-lt"/>
              <a:cs typeface="Arial Black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179316"/>
            <a:ext cx="4882646" cy="1192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53" y="3702835"/>
            <a:ext cx="6371901" cy="20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848872" cy="811560"/>
          </a:xfrm>
        </p:spPr>
        <p:txBody>
          <a:bodyPr/>
          <a:lstStyle/>
          <a:p>
            <a:r>
              <a:rPr lang="ru-RU" sz="4000" dirty="0">
                <a:solidFill>
                  <a:srgbClr val="FFC000"/>
                </a:solidFill>
              </a:rPr>
              <a:t>Календарный учебный </a:t>
            </a:r>
            <a:r>
              <a:rPr lang="ru-RU" sz="4000" dirty="0" smtClean="0">
                <a:solidFill>
                  <a:srgbClr val="FFC000"/>
                </a:solidFill>
              </a:rPr>
              <a:t>график, расписание уроков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841248"/>
            <a:ext cx="4263336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Даты начала и окончания учебного </a:t>
            </a:r>
            <a:r>
              <a:rPr lang="ru-RU" dirty="0" smtClean="0">
                <a:solidFill>
                  <a:srgbClr val="7030A0"/>
                </a:solidFill>
              </a:rPr>
              <a:t>года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Продолжительность учебных </a:t>
            </a:r>
            <a:r>
              <a:rPr lang="ru-RU" dirty="0" smtClean="0">
                <a:solidFill>
                  <a:srgbClr val="7030A0"/>
                </a:solidFill>
              </a:rPr>
              <a:t>периодов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Продолжительность </a:t>
            </a:r>
            <a:r>
              <a:rPr lang="ru-RU" dirty="0" smtClean="0">
                <a:solidFill>
                  <a:srgbClr val="7030A0"/>
                </a:solidFill>
              </a:rPr>
              <a:t>каникул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Сроки промежуточной аттестации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Расписание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уроков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Начало занятий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Учебная нагрузка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Уроки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Плюсы </a:t>
            </a:r>
            <a:r>
              <a:rPr lang="ru-RU" sz="3200" b="1" dirty="0" smtClean="0">
                <a:solidFill>
                  <a:srgbClr val="FFC000"/>
                </a:solidFill>
              </a:rPr>
              <a:t>и минусы очно-заочного (заочного) </a:t>
            </a:r>
            <a:r>
              <a:rPr lang="ru-RU" sz="3200" b="1" dirty="0" smtClean="0">
                <a:solidFill>
                  <a:srgbClr val="FFC000"/>
                </a:solidFill>
              </a:rPr>
              <a:t>обучения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Плюсы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Минусы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453650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повышается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уровень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дисциплины, организованности;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- 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ндивидуальный подход к обучающимся, повышается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количество времени на одного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ученика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не только в плане обучения, но и в плане воспитания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развитие творческого потенциала и навыков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самостоятельности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обучающихся, выражается через творческие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проекты для предметов вынесенных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на заочное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обучение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у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детей появляется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больше  свободного времени для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любимых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занятий.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025" y="1268760"/>
            <a:ext cx="4319463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- составление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расписания и календарного планирования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- объединение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нескольких тем в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одну, увеличение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частоты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контрольных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точек;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- балансировка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нагрузки для заданий на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заочное обучение;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- 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такая система более приемлема  ученикам с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высоким 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и достаточным уровнем обучаемости,  и выявляет 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учащихся со средним и низким уровнем, которым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обучение даётся ещё сложнее, тем самым больше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 снижаются шансы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на повышение своего уровня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обучаемости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- 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дефицит общения с одноклассниками,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социализация.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26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916832"/>
            <a:ext cx="1885325" cy="472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51262" y="260648"/>
            <a:ext cx="4939664" cy="2304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509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ЧТО ВАМ МОЖЕТ  ПОМЕШАТЬ  ВНЕДРИТЬ  ЗАОЧНУЮ И ОЧНО-  ЗАОЧНУЮ ФОРМУ  ОБУЧЕНИЯ?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293923"/>
            <a:ext cx="4752528" cy="43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296" y="2348880"/>
            <a:ext cx="3328704" cy="435292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707904" y="404664"/>
            <a:ext cx="4493895" cy="1228725"/>
          </a:xfrm>
          <a:custGeom>
            <a:avLst/>
            <a:gdLst/>
            <a:ahLst/>
            <a:cxnLst/>
            <a:rect l="l" t="t" r="r" b="b"/>
            <a:pathLst>
              <a:path w="4493895" h="1228725">
                <a:moveTo>
                  <a:pt x="4317921" y="1228724"/>
                </a:moveTo>
                <a:lnTo>
                  <a:pt x="175908" y="1228724"/>
                </a:lnTo>
                <a:lnTo>
                  <a:pt x="129222" y="1222426"/>
                </a:lnTo>
                <a:lnTo>
                  <a:pt x="87222" y="1204659"/>
                </a:lnTo>
                <a:lnTo>
                  <a:pt x="51605" y="1177121"/>
                </a:lnTo>
                <a:lnTo>
                  <a:pt x="24066" y="1141505"/>
                </a:lnTo>
                <a:lnTo>
                  <a:pt x="6299" y="1099508"/>
                </a:lnTo>
                <a:lnTo>
                  <a:pt x="0" y="1052824"/>
                </a:lnTo>
                <a:lnTo>
                  <a:pt x="0" y="175900"/>
                </a:lnTo>
                <a:lnTo>
                  <a:pt x="6299" y="129216"/>
                </a:lnTo>
                <a:lnTo>
                  <a:pt x="24066" y="87218"/>
                </a:lnTo>
                <a:lnTo>
                  <a:pt x="51605" y="51603"/>
                </a:lnTo>
                <a:lnTo>
                  <a:pt x="87222" y="24064"/>
                </a:lnTo>
                <a:lnTo>
                  <a:pt x="129222" y="6298"/>
                </a:lnTo>
                <a:lnTo>
                  <a:pt x="175908" y="0"/>
                </a:lnTo>
                <a:lnTo>
                  <a:pt x="4317921" y="0"/>
                </a:lnTo>
                <a:lnTo>
                  <a:pt x="4364607" y="6298"/>
                </a:lnTo>
                <a:lnTo>
                  <a:pt x="4406607" y="24064"/>
                </a:lnTo>
                <a:lnTo>
                  <a:pt x="4442224" y="51603"/>
                </a:lnTo>
                <a:lnTo>
                  <a:pt x="4469763" y="87218"/>
                </a:lnTo>
                <a:lnTo>
                  <a:pt x="4487530" y="129216"/>
                </a:lnTo>
                <a:lnTo>
                  <a:pt x="4493830" y="175900"/>
                </a:lnTo>
                <a:lnTo>
                  <a:pt x="4493830" y="1052824"/>
                </a:lnTo>
                <a:lnTo>
                  <a:pt x="4487530" y="1099508"/>
                </a:lnTo>
                <a:lnTo>
                  <a:pt x="4469763" y="1141505"/>
                </a:lnTo>
                <a:lnTo>
                  <a:pt x="4442224" y="1177121"/>
                </a:lnTo>
                <a:lnTo>
                  <a:pt x="4406607" y="1204659"/>
                </a:lnTo>
                <a:lnTo>
                  <a:pt x="4364607" y="1222426"/>
                </a:lnTo>
                <a:lnTo>
                  <a:pt x="4317921" y="122872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Давайте подумаем, что мы </a:t>
            </a:r>
            <a:r>
              <a:rPr lang="ru-RU" sz="2800" b="1" dirty="0" smtClean="0">
                <a:solidFill>
                  <a:schemeClr val="bg1"/>
                </a:solidFill>
              </a:rPr>
              <a:t>знаем  </a:t>
            </a:r>
            <a:r>
              <a:rPr lang="ru-RU" sz="2800" b="1" dirty="0">
                <a:solidFill>
                  <a:schemeClr val="bg1"/>
                </a:solidFill>
              </a:rPr>
              <a:t>о заочной форме?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2451"/>
              </p:ext>
            </p:extLst>
          </p:nvPr>
        </p:nvGraphicFramePr>
        <p:xfrm>
          <a:off x="683568" y="1912620"/>
          <a:ext cx="5760639" cy="4318951"/>
        </p:xfrm>
        <a:graphic>
          <a:graphicData uri="http://schemas.openxmlformats.org/drawingml/2006/table">
            <a:tbl>
              <a:tblPr firstRow="1" firstCol="1" bandRow="1"/>
              <a:tblGrid>
                <a:gridCol w="5069653">
                  <a:extLst>
                    <a:ext uri="{9D8B030D-6E8A-4147-A177-3AD203B41FA5}">
                      <a16:colId xmlns:a16="http://schemas.microsoft.com/office/drawing/2014/main" val="1947831409"/>
                    </a:ext>
                  </a:extLst>
                </a:gridCol>
                <a:gridCol w="690986">
                  <a:extLst>
                    <a:ext uri="{9D8B030D-6E8A-4147-A177-3AD203B41FA5}">
                      <a16:colId xmlns:a16="http://schemas.microsoft.com/office/drawing/2014/main" val="1544881186"/>
                    </a:ext>
                  </a:extLst>
                </a:gridCol>
              </a:tblGrid>
              <a:tr h="54466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Заочное и дистанционное образование – это одно и то же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815876"/>
                  </a:ext>
                </a:extLst>
              </a:tr>
              <a:tr h="98468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Заочное и очно-заочное обучение сложно организовать в условиях массовой школы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410788"/>
                  </a:ext>
                </a:extLst>
              </a:tr>
              <a:tr h="1203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учителя должна быть специальная подготовка для работы с учащимися на заочной и очно-заочной форме обучения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77395"/>
                  </a:ext>
                </a:extLst>
              </a:tr>
              <a:tr h="76467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заочного и очно-заочного обучения ниже, чем у очного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992161"/>
                  </a:ext>
                </a:extLst>
              </a:tr>
              <a:tr h="7551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Заочная форма никогда не станет такой же востребованной как очная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0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8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260648"/>
            <a:ext cx="7488832" cy="79208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Важно дать </a:t>
            </a:r>
            <a:r>
              <a:rPr lang="ru-RU" sz="2800" dirty="0" smtClean="0">
                <a:solidFill>
                  <a:srgbClr val="FFC000"/>
                </a:solidFill>
              </a:rPr>
              <a:t>определения данным формам обучения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3888432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000" u="sng" dirty="0" smtClean="0">
                <a:solidFill>
                  <a:srgbClr val="7030A0"/>
                </a:solidFill>
              </a:rPr>
              <a:t>Очно-заочная форма </a:t>
            </a:r>
            <a:r>
              <a:rPr lang="ru-RU" sz="3300" u="sng" dirty="0" smtClean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форма обучения, предполагающая непрерывное в </a:t>
            </a:r>
            <a:r>
              <a:rPr lang="ru-RU" dirty="0" smtClean="0">
                <a:solidFill>
                  <a:srgbClr val="7030A0"/>
                </a:solidFill>
              </a:rPr>
              <a:t>течение </a:t>
            </a:r>
            <a:r>
              <a:rPr lang="ru-RU" dirty="0" smtClean="0">
                <a:solidFill>
                  <a:srgbClr val="7030A0"/>
                </a:solidFill>
              </a:rPr>
              <a:t>учебного года </a:t>
            </a:r>
            <a:r>
              <a:rPr lang="ru-RU" dirty="0" smtClean="0">
                <a:solidFill>
                  <a:srgbClr val="C00000"/>
                </a:solidFill>
              </a:rPr>
              <a:t>сочетание очной и самостоятельной подготовки </a:t>
            </a:r>
            <a:r>
              <a:rPr lang="ru-RU" dirty="0" smtClean="0">
                <a:solidFill>
                  <a:srgbClr val="7030A0"/>
                </a:solidFill>
              </a:rPr>
              <a:t>обучающихся в соответствии с </a:t>
            </a:r>
            <a:r>
              <a:rPr lang="ru-RU" dirty="0" smtClean="0">
                <a:solidFill>
                  <a:srgbClr val="C00000"/>
                </a:solidFill>
              </a:rPr>
              <a:t>календарным учебным графиком </a:t>
            </a:r>
            <a:r>
              <a:rPr lang="ru-RU" dirty="0" smtClean="0">
                <a:solidFill>
                  <a:srgbClr val="7030A0"/>
                </a:solidFill>
              </a:rPr>
              <a:t>очно-заочного обучения, включая очное посещение учебных занятий в соответствии с </a:t>
            </a:r>
            <a:r>
              <a:rPr lang="ru-RU" dirty="0" smtClean="0">
                <a:solidFill>
                  <a:srgbClr val="C00000"/>
                </a:solidFill>
              </a:rPr>
              <a:t>учебным планом очного обучения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980728"/>
            <a:ext cx="4045080" cy="54006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000" u="sng" dirty="0" smtClean="0">
                <a:solidFill>
                  <a:srgbClr val="7030A0"/>
                </a:solidFill>
              </a:rPr>
              <a:t>Заочная форма -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форма обучения, предполагающая поэтапное в течение учебного года </a:t>
            </a:r>
            <a:r>
              <a:rPr lang="ru-RU" dirty="0" smtClean="0">
                <a:solidFill>
                  <a:srgbClr val="C00000"/>
                </a:solidFill>
              </a:rPr>
              <a:t>сочетание самостоятельной подготовки обучающегося и очного прохождения промежуточной аттестации</a:t>
            </a:r>
            <a:r>
              <a:rPr lang="ru-RU" dirty="0" smtClean="0">
                <a:solidFill>
                  <a:srgbClr val="7030A0"/>
                </a:solidFill>
              </a:rPr>
              <a:t> в соответствии с </a:t>
            </a:r>
            <a:r>
              <a:rPr lang="ru-RU" dirty="0" smtClean="0">
                <a:solidFill>
                  <a:srgbClr val="C00000"/>
                </a:solidFill>
              </a:rPr>
              <a:t>календарным учебным графиком</a:t>
            </a:r>
            <a:r>
              <a:rPr lang="ru-RU" dirty="0" smtClean="0">
                <a:solidFill>
                  <a:srgbClr val="7030A0"/>
                </a:solidFill>
              </a:rPr>
              <a:t> заочного обучения.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352928" cy="43204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Различие форм обучения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916993"/>
              </p:ext>
            </p:extLst>
          </p:nvPr>
        </p:nvGraphicFramePr>
        <p:xfrm>
          <a:off x="467544" y="188640"/>
          <a:ext cx="8424937" cy="6031086"/>
        </p:xfrm>
        <a:graphic>
          <a:graphicData uri="http://schemas.openxmlformats.org/drawingml/2006/table">
            <a:tbl>
              <a:tblPr firstRow="1" firstCol="1" bandRow="1"/>
              <a:tblGrid>
                <a:gridCol w="2105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3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Критерии сравнения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Форма обучения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очная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очно-заочная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заочная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Какое количество занятий проводит с детьми педагог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Максимальное из возможных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Меньше , чем в очной форме, но больше, чем в заочной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Минимальное из возможных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Какое образование можно получить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дополнительное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средне-специальное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Общее, кроме дошкольного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ополнительное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редне 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профессиональное и высшее, если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предусматривает 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ФГОС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Когда начинается учебный год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сентября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1сентября, но можно перенести максимум на месяц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сентября, но можно перенести максимум на три месяца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Можно ли применять дистанционные технологии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Можно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Можно ли реализовать программу в сетевой форме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Можно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Как ребенок проходит ГИА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 заявлению, очно, в ППЭ на одинаковых условиях для всех форм обучения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57800"/>
            <a:ext cx="8496944" cy="1143000"/>
          </a:xfrm>
        </p:spPr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Отличия заочного обучения от семейного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8200"/>
            <a:ext cx="8147248" cy="48950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1.На заочном, очно-заочном обучении </a:t>
            </a:r>
            <a:r>
              <a:rPr lang="ru-RU" dirty="0">
                <a:solidFill>
                  <a:srgbClr val="7030A0"/>
                </a:solidFill>
              </a:rPr>
              <a:t>ученик осваивает программу школы и числится в ней. На </a:t>
            </a:r>
            <a:r>
              <a:rPr lang="ru-RU" dirty="0">
                <a:solidFill>
                  <a:srgbClr val="FF0000"/>
                </a:solidFill>
              </a:rPr>
              <a:t>семейном родители сами выбирают учебную программу, </a:t>
            </a:r>
            <a:r>
              <a:rPr lang="ru-RU" dirty="0" smtClean="0">
                <a:solidFill>
                  <a:srgbClr val="FF0000"/>
                </a:solidFill>
              </a:rPr>
              <a:t>школу, исходя </a:t>
            </a:r>
            <a:r>
              <a:rPr lang="ru-RU" dirty="0">
                <a:solidFill>
                  <a:srgbClr val="FF0000"/>
                </a:solidFill>
              </a:rPr>
              <a:t>из собственных предпочтений и интересов ребенка.</a:t>
            </a:r>
            <a:r>
              <a:rPr lang="ru-RU" dirty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2.На заочном, очно-заочном обучении </a:t>
            </a:r>
            <a:r>
              <a:rPr lang="ru-RU" dirty="0">
                <a:solidFill>
                  <a:srgbClr val="7030A0"/>
                </a:solidFill>
              </a:rPr>
              <a:t>ребенок получает методические материалы и пособия от школы и имеет право посещать школьную библиотеку. На семейном обучении эта опция отсутствует. Все учебники и пособия родители приобретают </a:t>
            </a:r>
            <a:r>
              <a:rPr lang="ru-RU" dirty="0" smtClean="0">
                <a:solidFill>
                  <a:srgbClr val="7030A0"/>
                </a:solidFill>
              </a:rPr>
              <a:t>самостоятельно </a:t>
            </a:r>
            <a:r>
              <a:rPr lang="ru-RU" dirty="0" smtClean="0">
                <a:solidFill>
                  <a:srgbClr val="C00000"/>
                </a:solidFill>
              </a:rPr>
              <a:t>(если иное </a:t>
            </a:r>
            <a:r>
              <a:rPr lang="ru-RU" dirty="0" smtClean="0">
                <a:solidFill>
                  <a:srgbClr val="C00000"/>
                </a:solidFill>
              </a:rPr>
              <a:t>не прописано </a:t>
            </a:r>
            <a:r>
              <a:rPr lang="ru-RU" dirty="0" smtClean="0">
                <a:solidFill>
                  <a:srgbClr val="C00000"/>
                </a:solidFill>
              </a:rPr>
              <a:t>в локальном акте).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3.При </a:t>
            </a:r>
            <a:r>
              <a:rPr lang="ru-RU" dirty="0">
                <a:solidFill>
                  <a:srgbClr val="7030A0"/>
                </a:solidFill>
              </a:rPr>
              <a:t>заочном обучении школа отвечает за успеваемость ученика, результаты его промежуточных и итоговых аттестаций. </a:t>
            </a:r>
            <a:r>
              <a:rPr lang="ru-RU" dirty="0">
                <a:solidFill>
                  <a:srgbClr val="FF0000"/>
                </a:solidFill>
              </a:rPr>
              <a:t>При семейном ответственность за получение знаний целиком возложена на ребенка и его родителей. Как и за результаты ЕГЭ в выпускном классе. 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6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8136904" cy="50405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3BA0D"/>
                </a:solidFill>
              </a:rPr>
              <a:t>Нормативно-правовые документы</a:t>
            </a:r>
            <a:endParaRPr lang="ru-RU" sz="3200" b="1" dirty="0">
              <a:solidFill>
                <a:srgbClr val="C3BA0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8136904" cy="5184576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Федеральный закон от 29.12.2012 N 273-ФЗ (ред. от 30.12.2021) "Об образовании в Российской Федерации" (с изм. и доп., вступ. в силу с 01.03.2022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Постановление Главного государственного санитарного врача России от 28.09.2020  ·  № СП 2.4.3648-20, 28, 2.4.3648-20, Санитарно-эпидемиологические правила Главного государственного санитарного врача России от 28.09.2020  ·  № СП 2.4.3648-20, 28, </a:t>
            </a:r>
            <a:r>
              <a:rPr lang="ru-RU" dirty="0" smtClean="0">
                <a:solidFill>
                  <a:srgbClr val="C00000"/>
                </a:solidFill>
              </a:rPr>
              <a:t>2.4.3648-20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Приказ </a:t>
            </a:r>
            <a:r>
              <a:rPr lang="ru-RU" dirty="0" err="1" smtClean="0">
                <a:solidFill>
                  <a:srgbClr val="C00000"/>
                </a:solidFill>
              </a:rPr>
              <a:t>Минпросвещения</a:t>
            </a:r>
            <a:r>
              <a:rPr lang="ru-RU" dirty="0" smtClean="0">
                <a:solidFill>
                  <a:srgbClr val="C00000"/>
                </a:solidFill>
              </a:rPr>
              <a:t> России от 22.03.2021 № 115 «Об утверждении Порядка организации и осуществления образовательной деятельности по основным общеобразовательным программам-образовательным программам начального общего, основного общего и среднего общего образования».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Устав МАОУ СОШ № 102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Положение о заочной форме обучения.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Положение о порядке обучения в очно-заочной форме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768</TotalTime>
  <Words>1189</Words>
  <Application>Microsoft Office PowerPoint</Application>
  <PresentationFormat>Экран (4:3)</PresentationFormat>
  <Paragraphs>241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Liberation Serif</vt:lpstr>
      <vt:lpstr>PT Serif</vt:lpstr>
      <vt:lpstr>TextBookC</vt:lpstr>
      <vt:lpstr>Times New Roman</vt:lpstr>
      <vt:lpstr>Wingdings</vt:lpstr>
      <vt:lpstr>Thermal</vt:lpstr>
      <vt:lpstr>1_Thermal</vt:lpstr>
      <vt:lpstr>Реализация ФГОС СОО в  очно-заочной и заочной  форме: теория и практика  введения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дать определения данным формам обучения</vt:lpstr>
      <vt:lpstr>Различие форм обучения</vt:lpstr>
      <vt:lpstr>Отличия заочного обучения от семейного</vt:lpstr>
      <vt:lpstr>Нормативно-правовые документы</vt:lpstr>
      <vt:lpstr>Заочное обучение</vt:lpstr>
      <vt:lpstr>Очно - заочное обучение</vt:lpstr>
      <vt:lpstr>Положение  о порядке обучения в очно-заочной форме</vt:lpstr>
      <vt:lpstr>Положение  о порядке обучения в очно-заочной форме</vt:lpstr>
      <vt:lpstr>Какие документы включить в личное дело обучающегося при приеме </vt:lpstr>
      <vt:lpstr>                 </vt:lpstr>
      <vt:lpstr>Презентация PowerPoint</vt:lpstr>
      <vt:lpstr>Отдельное делопроизводство (документация по обучающимся в очно-заочной (заочной)формах обучения)</vt:lpstr>
      <vt:lpstr>Учебный план очно-заочное обучение</vt:lpstr>
      <vt:lpstr>Учебный план</vt:lpstr>
      <vt:lpstr>Календарный учебный график, расписание уроков</vt:lpstr>
      <vt:lpstr>Плюсы и минусы очно-заочного (заочного) обучения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Zavuch1</dc:creator>
  <cp:lastModifiedBy>Директор</cp:lastModifiedBy>
  <cp:revision>51</cp:revision>
  <dcterms:created xsi:type="dcterms:W3CDTF">2022-04-13T05:20:24Z</dcterms:created>
  <dcterms:modified xsi:type="dcterms:W3CDTF">2022-04-14T06:53:01Z</dcterms:modified>
</cp:coreProperties>
</file>